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Poppins Medium" charset="0"/>
      <p:regular r:id="rId24"/>
      <p:bold r:id="rId25"/>
    </p:embeddedFont>
    <p:embeddedFont>
      <p:font typeface="Poppins Light" charset="0"/>
      <p:regular r:id="rId26"/>
      <p:bold r:id="rId27"/>
    </p:embeddedFont>
    <p:embeddedFont>
      <p:font typeface="Poppins Bold" charset="0"/>
      <p:regular r:id="rId28"/>
    </p:embeddedFont>
    <p:embeddedFont>
      <p:font typeface="Calibri"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7" d="100"/>
          <a:sy n="77" d="100"/>
        </p:scale>
        <p:origin x="-3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3450" y="4400550"/>
            <a:ext cx="6153150" cy="7791450"/>
            <a:chOff x="0" y="0"/>
            <a:chExt cx="8204200" cy="10388600"/>
          </a:xfrm>
        </p:grpSpPr>
        <p:grpSp>
          <p:nvGrpSpPr>
            <p:cNvPr id="3" name="Group 3"/>
            <p:cNvGrpSpPr/>
            <p:nvPr/>
          </p:nvGrpSpPr>
          <p:grpSpPr>
            <a:xfrm>
              <a:off x="0" y="2184400"/>
              <a:ext cx="8204200" cy="82042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5" name="AutoShape 5"/>
            <p:cNvSpPr/>
            <p:nvPr/>
          </p:nvSpPr>
          <p:spPr>
            <a:xfrm>
              <a:off x="1854200" y="762000"/>
              <a:ext cx="127000" cy="5715000"/>
            </a:xfrm>
            <a:prstGeom prst="rect">
              <a:avLst/>
            </a:prstGeom>
            <a:solidFill>
              <a:srgbClr val="050707"/>
            </a:solidFill>
          </p:spPr>
        </p:sp>
        <p:sp>
          <p:nvSpPr>
            <p:cNvPr id="6" name="AutoShape 6"/>
            <p:cNvSpPr/>
            <p:nvPr/>
          </p:nvSpPr>
          <p:spPr>
            <a:xfrm>
              <a:off x="2489200" y="0"/>
              <a:ext cx="127000" cy="5715000"/>
            </a:xfrm>
            <a:prstGeom prst="rect">
              <a:avLst/>
            </a:prstGeom>
            <a:solidFill>
              <a:srgbClr val="050707"/>
            </a:solidFill>
          </p:spPr>
        </p:sp>
      </p:grpSp>
      <p:grpSp>
        <p:nvGrpSpPr>
          <p:cNvPr id="7" name="Group 7"/>
          <p:cNvGrpSpPr/>
          <p:nvPr/>
        </p:nvGrpSpPr>
        <p:grpSpPr>
          <a:xfrm>
            <a:off x="3396344" y="355141"/>
            <a:ext cx="14373705" cy="3131388"/>
            <a:chOff x="0" y="0"/>
            <a:chExt cx="19164940" cy="4175184"/>
          </a:xfrm>
        </p:grpSpPr>
        <p:sp>
          <p:nvSpPr>
            <p:cNvPr id="8" name="TextBox 8"/>
            <p:cNvSpPr txBox="1"/>
            <p:nvPr/>
          </p:nvSpPr>
          <p:spPr>
            <a:xfrm>
              <a:off x="5" y="66675"/>
              <a:ext cx="19164934" cy="3033448"/>
            </a:xfrm>
            <a:prstGeom prst="rect">
              <a:avLst/>
            </a:prstGeom>
          </p:spPr>
          <p:txBody>
            <a:bodyPr lIns="0" tIns="0" rIns="0" bIns="0" rtlCol="0" anchor="t">
              <a:spAutoFit/>
            </a:bodyPr>
            <a:lstStyle/>
            <a:p>
              <a:pPr algn="r">
                <a:lnSpc>
                  <a:spcPts val="8800"/>
                </a:lnSpc>
              </a:pPr>
              <a:r>
                <a:rPr lang="en-US" sz="8000" b="1" dirty="0">
                  <a:solidFill>
                    <a:srgbClr val="050707"/>
                  </a:solidFill>
                  <a:latin typeface="Poppins Bold"/>
                </a:rPr>
                <a:t>New Service Models in the Public Library</a:t>
              </a:r>
            </a:p>
          </p:txBody>
        </p:sp>
        <p:sp>
          <p:nvSpPr>
            <p:cNvPr id="9" name="TextBox 9"/>
            <p:cNvSpPr txBox="1"/>
            <p:nvPr/>
          </p:nvSpPr>
          <p:spPr>
            <a:xfrm>
              <a:off x="0" y="3335793"/>
              <a:ext cx="19164940" cy="839391"/>
            </a:xfrm>
            <a:prstGeom prst="rect">
              <a:avLst/>
            </a:prstGeom>
          </p:spPr>
          <p:txBody>
            <a:bodyPr lIns="0" tIns="0" rIns="0" bIns="0" rtlCol="0" anchor="t">
              <a:spAutoFit/>
            </a:bodyPr>
            <a:lstStyle/>
            <a:p>
              <a:pPr algn="r">
                <a:lnSpc>
                  <a:spcPts val="5040"/>
                </a:lnSpc>
              </a:pPr>
              <a:r>
                <a:rPr lang="en-US" sz="4200" b="0" i="1" spc="420">
                  <a:solidFill>
                    <a:srgbClr val="D9B93E"/>
                  </a:solidFill>
                  <a:latin typeface="Poppins Bold"/>
                </a:rPr>
                <a:t> </a:t>
              </a:r>
            </a:p>
          </p:txBody>
        </p:sp>
      </p:grpSp>
      <p:sp>
        <p:nvSpPr>
          <p:cNvPr id="10" name="TextBox 10"/>
          <p:cNvSpPr txBox="1"/>
          <p:nvPr/>
        </p:nvSpPr>
        <p:spPr>
          <a:xfrm>
            <a:off x="12337164" y="5447603"/>
            <a:ext cx="5432885" cy="4462760"/>
          </a:xfrm>
          <a:prstGeom prst="rect">
            <a:avLst/>
          </a:prstGeom>
        </p:spPr>
        <p:txBody>
          <a:bodyPr lIns="0" tIns="0" rIns="0" bIns="0" rtlCol="0" anchor="t">
            <a:spAutoFit/>
          </a:bodyPr>
          <a:lstStyle/>
          <a:p>
            <a:pPr algn="r">
              <a:lnSpc>
                <a:spcPts val="5759"/>
              </a:lnSpc>
            </a:pPr>
            <a:r>
              <a:rPr lang="en-US" sz="3199" b="0" spc="60" dirty="0">
                <a:solidFill>
                  <a:srgbClr val="050707"/>
                </a:solidFill>
                <a:latin typeface="Poppins Bold"/>
              </a:rPr>
              <a:t>Yesenia Baltierra</a:t>
            </a:r>
          </a:p>
          <a:p>
            <a:pPr algn="r">
              <a:lnSpc>
                <a:spcPts val="5759"/>
              </a:lnSpc>
            </a:pPr>
            <a:r>
              <a:rPr lang="en-US" sz="3199" b="0" spc="60" dirty="0">
                <a:solidFill>
                  <a:srgbClr val="050707"/>
                </a:solidFill>
                <a:latin typeface="Poppins Bold"/>
              </a:rPr>
              <a:t>Sonia Bautista</a:t>
            </a:r>
          </a:p>
          <a:p>
            <a:pPr algn="r">
              <a:lnSpc>
                <a:spcPts val="5759"/>
              </a:lnSpc>
            </a:pPr>
            <a:r>
              <a:rPr lang="en-US" sz="3199" b="0" spc="60" dirty="0">
                <a:solidFill>
                  <a:srgbClr val="050707"/>
                </a:solidFill>
                <a:latin typeface="Poppins Bold"/>
              </a:rPr>
              <a:t> Daisy Flores </a:t>
            </a:r>
          </a:p>
          <a:p>
            <a:pPr algn="r">
              <a:lnSpc>
                <a:spcPts val="5759"/>
              </a:lnSpc>
            </a:pPr>
            <a:r>
              <a:rPr lang="en-US" sz="3199" b="0" spc="60" dirty="0">
                <a:solidFill>
                  <a:srgbClr val="050707"/>
                </a:solidFill>
                <a:latin typeface="Poppins Bold"/>
              </a:rPr>
              <a:t>Oleg Kagan</a:t>
            </a:r>
          </a:p>
          <a:p>
            <a:pPr algn="r">
              <a:lnSpc>
                <a:spcPts val="5759"/>
              </a:lnSpc>
            </a:pPr>
            <a:r>
              <a:rPr lang="en-US" sz="3199" b="0" spc="60" dirty="0">
                <a:solidFill>
                  <a:srgbClr val="050707"/>
                </a:solidFill>
                <a:latin typeface="Poppins Bold"/>
              </a:rPr>
              <a:t> </a:t>
            </a:r>
            <a:r>
              <a:rPr lang="en-US" sz="3199" b="0" spc="60">
                <a:solidFill>
                  <a:srgbClr val="050707"/>
                </a:solidFill>
                <a:latin typeface="Poppins Bold"/>
              </a:rPr>
              <a:t>Natasha </a:t>
            </a:r>
            <a:r>
              <a:rPr lang="en-US" sz="3199" b="0" spc="60" smtClean="0">
                <a:solidFill>
                  <a:srgbClr val="050707"/>
                </a:solidFill>
                <a:latin typeface="Poppins Bold"/>
              </a:rPr>
              <a:t>Martin </a:t>
            </a:r>
            <a:endParaRPr lang="en-US" sz="3199" b="0" spc="60" dirty="0">
              <a:solidFill>
                <a:srgbClr val="050707"/>
              </a:solidFill>
              <a:latin typeface="Poppins Bold"/>
            </a:endParaRPr>
          </a:p>
          <a:p>
            <a:pPr algn="r">
              <a:lnSpc>
                <a:spcPts val="5759"/>
              </a:lnSpc>
            </a:pPr>
            <a:r>
              <a:rPr lang="en-US" sz="3199" b="0" spc="60" dirty="0">
                <a:solidFill>
                  <a:srgbClr val="050707"/>
                </a:solidFill>
                <a:latin typeface="Poppins Bold"/>
              </a:rPr>
              <a:t>Erik Thurman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02165" y="3697092"/>
            <a:ext cx="952500" cy="952500"/>
          </a:xfrm>
          <a:prstGeom prst="rect">
            <a:avLst/>
          </a:prstGeom>
        </p:spPr>
      </p:pic>
      <p:pic>
        <p:nvPicPr>
          <p:cNvPr id="3" name="Picture 3"/>
          <p:cNvPicPr>
            <a:picLocks noChangeAspect="1"/>
          </p:cNvPicPr>
          <p:nvPr/>
        </p:nvPicPr>
        <p:blipFill>
          <a:blip r:embed="rId2"/>
          <a:srcRect/>
          <a:stretch>
            <a:fillRect/>
          </a:stretch>
        </p:blipFill>
        <p:spPr>
          <a:xfrm>
            <a:off x="8402165" y="6070095"/>
            <a:ext cx="952500" cy="952500"/>
          </a:xfrm>
          <a:prstGeom prst="rect">
            <a:avLst/>
          </a:prstGeom>
        </p:spPr>
      </p:pic>
      <p:sp>
        <p:nvSpPr>
          <p:cNvPr id="4" name="TextBox 4"/>
          <p:cNvSpPr txBox="1"/>
          <p:nvPr/>
        </p:nvSpPr>
        <p:spPr>
          <a:xfrm>
            <a:off x="9916765" y="3548264"/>
            <a:ext cx="7342535"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PREFER VIDEO CONTENT</a:t>
            </a:r>
          </a:p>
        </p:txBody>
      </p:sp>
      <p:sp>
        <p:nvSpPr>
          <p:cNvPr id="5" name="TextBox 5"/>
          <p:cNvSpPr txBox="1"/>
          <p:nvPr/>
        </p:nvSpPr>
        <p:spPr>
          <a:xfrm>
            <a:off x="9916765" y="5608728"/>
            <a:ext cx="7342535" cy="1924886"/>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CONTENT SHOULD BE SHORT, FUNNY, AND INSTRUCTIVE</a:t>
            </a:r>
          </a:p>
        </p:txBody>
      </p:sp>
      <p:sp>
        <p:nvSpPr>
          <p:cNvPr id="6" name="TextBox 6"/>
          <p:cNvSpPr txBox="1"/>
          <p:nvPr/>
        </p:nvSpPr>
        <p:spPr>
          <a:xfrm>
            <a:off x="1028700" y="1028700"/>
            <a:ext cx="6863093" cy="2172891"/>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Social </a:t>
            </a:r>
          </a:p>
          <a:p>
            <a:pPr>
              <a:lnSpc>
                <a:spcPts val="8640"/>
              </a:lnSpc>
            </a:pPr>
            <a:r>
              <a:rPr lang="en-US" sz="7200" b="0" i="0">
                <a:solidFill>
                  <a:srgbClr val="050707"/>
                </a:solidFill>
                <a:latin typeface="Poppins Medium"/>
              </a:rPr>
              <a:t>media-savvy</a:t>
            </a:r>
          </a:p>
        </p:txBody>
      </p:sp>
      <p:grpSp>
        <p:nvGrpSpPr>
          <p:cNvPr id="7" name="Group 7"/>
          <p:cNvGrpSpPr/>
          <p:nvPr/>
        </p:nvGrpSpPr>
        <p:grpSpPr>
          <a:xfrm>
            <a:off x="-1376239" y="6726327"/>
            <a:ext cx="6088178" cy="4665437"/>
            <a:chOff x="0" y="0"/>
            <a:chExt cx="8117571" cy="6220582"/>
          </a:xfrm>
        </p:grpSpPr>
        <p:grpSp>
          <p:nvGrpSpPr>
            <p:cNvPr id="8" name="Group 8"/>
            <p:cNvGrpSpPr/>
            <p:nvPr/>
          </p:nvGrpSpPr>
          <p:grpSpPr>
            <a:xfrm rot="5400000">
              <a:off x="0" y="0"/>
              <a:ext cx="6220582" cy="6220582"/>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0" name="AutoShape 10"/>
            <p:cNvSpPr/>
            <p:nvPr/>
          </p:nvSpPr>
          <p:spPr>
            <a:xfrm rot="5400000">
              <a:off x="5325049" y="1257500"/>
              <a:ext cx="96294" cy="4333223"/>
            </a:xfrm>
            <a:prstGeom prst="rect">
              <a:avLst/>
            </a:prstGeom>
            <a:solidFill>
              <a:srgbClr val="050707"/>
            </a:solidFill>
          </p:spPr>
        </p:sp>
        <p:sp>
          <p:nvSpPr>
            <p:cNvPr id="11" name="AutoShape 11"/>
            <p:cNvSpPr/>
            <p:nvPr/>
          </p:nvSpPr>
          <p:spPr>
            <a:xfrm rot="5400000">
              <a:off x="5902813" y="1738969"/>
              <a:ext cx="96294" cy="4333223"/>
            </a:xfrm>
            <a:prstGeom prst="rect">
              <a:avLst/>
            </a:prstGeom>
            <a:solidFill>
              <a:srgbClr val="050707"/>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899834" y="2903221"/>
            <a:ext cx="952500" cy="952500"/>
          </a:xfrm>
          <a:prstGeom prst="rect">
            <a:avLst/>
          </a:prstGeom>
        </p:spPr>
      </p:pic>
      <p:pic>
        <p:nvPicPr>
          <p:cNvPr id="3" name="Picture 3"/>
          <p:cNvPicPr>
            <a:picLocks noChangeAspect="1"/>
          </p:cNvPicPr>
          <p:nvPr/>
        </p:nvPicPr>
        <p:blipFill>
          <a:blip r:embed="rId2"/>
          <a:srcRect/>
          <a:stretch>
            <a:fillRect/>
          </a:stretch>
        </p:blipFill>
        <p:spPr>
          <a:xfrm>
            <a:off x="6899834" y="5276224"/>
            <a:ext cx="952500" cy="952500"/>
          </a:xfrm>
          <a:prstGeom prst="rect">
            <a:avLst/>
          </a:prstGeom>
        </p:spPr>
      </p:pic>
      <p:pic>
        <p:nvPicPr>
          <p:cNvPr id="4" name="Picture 4"/>
          <p:cNvPicPr>
            <a:picLocks noChangeAspect="1"/>
          </p:cNvPicPr>
          <p:nvPr/>
        </p:nvPicPr>
        <p:blipFill>
          <a:blip r:embed="rId2"/>
          <a:srcRect/>
          <a:stretch>
            <a:fillRect/>
          </a:stretch>
        </p:blipFill>
        <p:spPr>
          <a:xfrm>
            <a:off x="6899834" y="7645178"/>
            <a:ext cx="952500" cy="952500"/>
          </a:xfrm>
          <a:prstGeom prst="rect">
            <a:avLst/>
          </a:prstGeom>
        </p:spPr>
      </p:pic>
      <p:sp>
        <p:nvSpPr>
          <p:cNvPr id="5" name="TextBox 5"/>
          <p:cNvSpPr txBox="1"/>
          <p:nvPr/>
        </p:nvSpPr>
        <p:spPr>
          <a:xfrm>
            <a:off x="8414434" y="2754393"/>
            <a:ext cx="9398596"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GREW UP WITH SMARTPHONES</a:t>
            </a:r>
          </a:p>
        </p:txBody>
      </p:sp>
      <p:sp>
        <p:nvSpPr>
          <p:cNvPr id="6" name="TextBox 6"/>
          <p:cNvSpPr txBox="1"/>
          <p:nvPr/>
        </p:nvSpPr>
        <p:spPr>
          <a:xfrm>
            <a:off x="8414434" y="5127395"/>
            <a:ext cx="8929670"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EXPECT DIGITAL PRESENCE FROM INSTITUTIONS</a:t>
            </a:r>
          </a:p>
        </p:txBody>
      </p:sp>
      <p:sp>
        <p:nvSpPr>
          <p:cNvPr id="7" name="TextBox 7"/>
          <p:cNvSpPr txBox="1"/>
          <p:nvPr/>
        </p:nvSpPr>
        <p:spPr>
          <a:xfrm>
            <a:off x="8414434" y="7496350"/>
            <a:ext cx="8821456"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EXPECT INTUITIVE AND PROFESSIONAL INTERFACES</a:t>
            </a:r>
          </a:p>
        </p:txBody>
      </p:sp>
      <p:sp>
        <p:nvSpPr>
          <p:cNvPr id="8" name="TextBox 8"/>
          <p:cNvSpPr txBox="1"/>
          <p:nvPr/>
        </p:nvSpPr>
        <p:spPr>
          <a:xfrm>
            <a:off x="1028700" y="1028700"/>
            <a:ext cx="5871134" cy="1086445"/>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Tech savvy</a:t>
            </a:r>
          </a:p>
        </p:txBody>
      </p:sp>
      <p:grpSp>
        <p:nvGrpSpPr>
          <p:cNvPr id="9" name="Group 9"/>
          <p:cNvGrpSpPr/>
          <p:nvPr/>
        </p:nvGrpSpPr>
        <p:grpSpPr>
          <a:xfrm>
            <a:off x="-1376239" y="6726327"/>
            <a:ext cx="6088178" cy="4665437"/>
            <a:chOff x="0" y="0"/>
            <a:chExt cx="8117571" cy="6220582"/>
          </a:xfrm>
        </p:grpSpPr>
        <p:grpSp>
          <p:nvGrpSpPr>
            <p:cNvPr id="10" name="Group 10"/>
            <p:cNvGrpSpPr/>
            <p:nvPr/>
          </p:nvGrpSpPr>
          <p:grpSpPr>
            <a:xfrm rot="5400000">
              <a:off x="0" y="0"/>
              <a:ext cx="6220582" cy="6220582"/>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2" name="AutoShape 12"/>
            <p:cNvSpPr/>
            <p:nvPr/>
          </p:nvSpPr>
          <p:spPr>
            <a:xfrm rot="5400000">
              <a:off x="5325049" y="1257500"/>
              <a:ext cx="96294" cy="4333223"/>
            </a:xfrm>
            <a:prstGeom prst="rect">
              <a:avLst/>
            </a:prstGeom>
            <a:solidFill>
              <a:srgbClr val="050707"/>
            </a:solidFill>
          </p:spPr>
        </p:sp>
        <p:sp>
          <p:nvSpPr>
            <p:cNvPr id="13" name="AutoShape 13"/>
            <p:cNvSpPr/>
            <p:nvPr/>
          </p:nvSpPr>
          <p:spPr>
            <a:xfrm rot="5400000">
              <a:off x="5902813" y="1738969"/>
              <a:ext cx="96294" cy="4333223"/>
            </a:xfrm>
            <a:prstGeom prst="rect">
              <a:avLst/>
            </a:prstGeom>
            <a:solidFill>
              <a:srgbClr val="050707"/>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057533" y="3444594"/>
            <a:ext cx="952500" cy="952500"/>
          </a:xfrm>
          <a:prstGeom prst="rect">
            <a:avLst/>
          </a:prstGeom>
        </p:spPr>
      </p:pic>
      <p:pic>
        <p:nvPicPr>
          <p:cNvPr id="3" name="Picture 3"/>
          <p:cNvPicPr>
            <a:picLocks noChangeAspect="1"/>
          </p:cNvPicPr>
          <p:nvPr/>
        </p:nvPicPr>
        <p:blipFill>
          <a:blip r:embed="rId2"/>
          <a:srcRect/>
          <a:stretch>
            <a:fillRect/>
          </a:stretch>
        </p:blipFill>
        <p:spPr>
          <a:xfrm>
            <a:off x="6057533" y="5817596"/>
            <a:ext cx="952500" cy="952500"/>
          </a:xfrm>
          <a:prstGeom prst="rect">
            <a:avLst/>
          </a:prstGeom>
        </p:spPr>
      </p:pic>
      <p:pic>
        <p:nvPicPr>
          <p:cNvPr id="4" name="Picture 4"/>
          <p:cNvPicPr>
            <a:picLocks noChangeAspect="1"/>
          </p:cNvPicPr>
          <p:nvPr/>
        </p:nvPicPr>
        <p:blipFill>
          <a:blip r:embed="rId2"/>
          <a:srcRect/>
          <a:stretch>
            <a:fillRect/>
          </a:stretch>
        </p:blipFill>
        <p:spPr>
          <a:xfrm>
            <a:off x="6057533" y="8186550"/>
            <a:ext cx="952500" cy="952500"/>
          </a:xfrm>
          <a:prstGeom prst="rect">
            <a:avLst/>
          </a:prstGeom>
        </p:spPr>
      </p:pic>
      <p:sp>
        <p:nvSpPr>
          <p:cNvPr id="5" name="TextBox 5"/>
          <p:cNvSpPr txBox="1"/>
          <p:nvPr/>
        </p:nvSpPr>
        <p:spPr>
          <a:xfrm>
            <a:off x="7572134" y="3295765"/>
            <a:ext cx="10733232"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MOVING AWAY FROM TRADITIONAL JOB PATHS</a:t>
            </a:r>
          </a:p>
        </p:txBody>
      </p:sp>
      <p:sp>
        <p:nvSpPr>
          <p:cNvPr id="6" name="TextBox 6"/>
          <p:cNvSpPr txBox="1"/>
          <p:nvPr/>
        </p:nvSpPr>
        <p:spPr>
          <a:xfrm>
            <a:off x="7572134" y="5356229"/>
            <a:ext cx="10588947" cy="1924886"/>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ENGAGING IN THE “SIDE HUSTLE,” ODD JOBS FACILITATED THROUGH APPS/WEBSITES</a:t>
            </a:r>
          </a:p>
        </p:txBody>
      </p:sp>
      <p:sp>
        <p:nvSpPr>
          <p:cNvPr id="7" name="TextBox 7"/>
          <p:cNvSpPr txBox="1"/>
          <p:nvPr/>
        </p:nvSpPr>
        <p:spPr>
          <a:xfrm>
            <a:off x="7572134" y="8037722"/>
            <a:ext cx="10282342"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MONETIZATION OF HOBBIES: GAMING, MAKEUP, CRAFTS…</a:t>
            </a:r>
          </a:p>
        </p:txBody>
      </p:sp>
      <p:sp>
        <p:nvSpPr>
          <p:cNvPr id="8" name="TextBox 8"/>
          <p:cNvSpPr txBox="1"/>
          <p:nvPr/>
        </p:nvSpPr>
        <p:spPr>
          <a:xfrm>
            <a:off x="541738" y="1051025"/>
            <a:ext cx="7205770" cy="1086445"/>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Entrepreneurial</a:t>
            </a:r>
          </a:p>
        </p:txBody>
      </p:sp>
      <p:grpSp>
        <p:nvGrpSpPr>
          <p:cNvPr id="9" name="Group 9"/>
          <p:cNvGrpSpPr/>
          <p:nvPr/>
        </p:nvGrpSpPr>
        <p:grpSpPr>
          <a:xfrm>
            <a:off x="-1376239" y="6726327"/>
            <a:ext cx="6088178" cy="4665437"/>
            <a:chOff x="0" y="0"/>
            <a:chExt cx="8117571" cy="6220582"/>
          </a:xfrm>
        </p:grpSpPr>
        <p:grpSp>
          <p:nvGrpSpPr>
            <p:cNvPr id="10" name="Group 10"/>
            <p:cNvGrpSpPr/>
            <p:nvPr/>
          </p:nvGrpSpPr>
          <p:grpSpPr>
            <a:xfrm rot="5400000">
              <a:off x="0" y="0"/>
              <a:ext cx="6220582" cy="6220582"/>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2" name="AutoShape 12"/>
            <p:cNvSpPr/>
            <p:nvPr/>
          </p:nvSpPr>
          <p:spPr>
            <a:xfrm rot="5400000">
              <a:off x="5325049" y="1257500"/>
              <a:ext cx="96294" cy="4333223"/>
            </a:xfrm>
            <a:prstGeom prst="rect">
              <a:avLst/>
            </a:prstGeom>
            <a:solidFill>
              <a:srgbClr val="050707"/>
            </a:solidFill>
          </p:spPr>
        </p:sp>
        <p:sp>
          <p:nvSpPr>
            <p:cNvPr id="13" name="AutoShape 13"/>
            <p:cNvSpPr/>
            <p:nvPr/>
          </p:nvSpPr>
          <p:spPr>
            <a:xfrm rot="5400000">
              <a:off x="5902813" y="1738969"/>
              <a:ext cx="96294" cy="4333223"/>
            </a:xfrm>
            <a:prstGeom prst="rect">
              <a:avLst/>
            </a:prstGeom>
            <a:solidFill>
              <a:srgbClr val="050707"/>
            </a:solid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982566" y="169575"/>
            <a:ext cx="12149300" cy="9947595"/>
          </a:xfrm>
          <a:prstGeom prst="rect">
            <a:avLst/>
          </a:prstGeom>
        </p:spPr>
        <p:txBody>
          <a:bodyPr lIns="0" tIns="0" rIns="0" bIns="0" rtlCol="0" anchor="t">
            <a:spAutoFit/>
          </a:bodyPr>
          <a:lstStyle/>
          <a:p>
            <a:pPr>
              <a:lnSpc>
                <a:spcPts val="5220"/>
              </a:lnSpc>
            </a:pPr>
            <a:r>
              <a:rPr lang="en-US" sz="2899" b="0" spc="55" dirty="0">
                <a:solidFill>
                  <a:srgbClr val="050707"/>
                </a:solidFill>
                <a:latin typeface="Poppins Bold"/>
              </a:rPr>
              <a:t>How do you find out about what is going on in your community?</a:t>
            </a:r>
          </a:p>
          <a:p>
            <a:pPr>
              <a:lnSpc>
                <a:spcPts val="5220"/>
              </a:lnSpc>
            </a:pPr>
            <a:endParaRPr lang="en-US" sz="2899" b="0" spc="55" dirty="0">
              <a:solidFill>
                <a:srgbClr val="050707"/>
              </a:solidFill>
              <a:latin typeface="Poppins Bold"/>
            </a:endParaRPr>
          </a:p>
          <a:p>
            <a:pPr>
              <a:lnSpc>
                <a:spcPts val="5220"/>
              </a:lnSpc>
            </a:pPr>
            <a:r>
              <a:rPr lang="en-US" sz="2899" b="0" spc="55" dirty="0">
                <a:solidFill>
                  <a:srgbClr val="050707"/>
                </a:solidFill>
                <a:latin typeface="Poppins Bold"/>
              </a:rPr>
              <a:t>What would you like to see in your community?</a:t>
            </a:r>
          </a:p>
          <a:p>
            <a:pPr>
              <a:lnSpc>
                <a:spcPts val="5220"/>
              </a:lnSpc>
            </a:pPr>
            <a:endParaRPr lang="en-US" sz="2899" b="0" spc="55" dirty="0">
              <a:solidFill>
                <a:srgbClr val="050707"/>
              </a:solidFill>
              <a:latin typeface="Poppins Bold"/>
            </a:endParaRPr>
          </a:p>
          <a:p>
            <a:pPr>
              <a:lnSpc>
                <a:spcPts val="5220"/>
              </a:lnSpc>
            </a:pPr>
            <a:r>
              <a:rPr lang="en-US" sz="2899" b="0" spc="55" dirty="0">
                <a:solidFill>
                  <a:srgbClr val="050707"/>
                </a:solidFill>
                <a:latin typeface="Poppins Bold"/>
              </a:rPr>
              <a:t>What are some of your current goals?</a:t>
            </a:r>
          </a:p>
          <a:p>
            <a:pPr>
              <a:lnSpc>
                <a:spcPts val="5220"/>
              </a:lnSpc>
            </a:pPr>
            <a:endParaRPr lang="en-US" sz="2899" b="0" spc="55" dirty="0">
              <a:solidFill>
                <a:srgbClr val="050707"/>
              </a:solidFill>
              <a:latin typeface="Poppins Bold"/>
            </a:endParaRPr>
          </a:p>
          <a:p>
            <a:pPr>
              <a:lnSpc>
                <a:spcPts val="5220"/>
              </a:lnSpc>
            </a:pPr>
            <a:r>
              <a:rPr lang="en-US" sz="2899" b="0" spc="55" dirty="0">
                <a:solidFill>
                  <a:srgbClr val="050707"/>
                </a:solidFill>
                <a:latin typeface="Poppins Bold"/>
              </a:rPr>
              <a:t>What do you want to learn or participate in, but are prevented due to barriers?</a:t>
            </a:r>
          </a:p>
          <a:p>
            <a:pPr>
              <a:lnSpc>
                <a:spcPts val="5220"/>
              </a:lnSpc>
            </a:pPr>
            <a:endParaRPr lang="en-US" sz="2899" b="0" spc="55" dirty="0">
              <a:solidFill>
                <a:srgbClr val="050707"/>
              </a:solidFill>
              <a:latin typeface="Poppins Bold"/>
            </a:endParaRPr>
          </a:p>
          <a:p>
            <a:pPr>
              <a:lnSpc>
                <a:spcPts val="5220"/>
              </a:lnSpc>
            </a:pPr>
            <a:r>
              <a:rPr lang="en-US" sz="2899" b="0" spc="55" dirty="0">
                <a:solidFill>
                  <a:srgbClr val="050707"/>
                </a:solidFill>
                <a:latin typeface="Poppins Bold"/>
              </a:rPr>
              <a:t>Do you use your  public library? If yes, what for? If no, why?</a:t>
            </a:r>
          </a:p>
          <a:p>
            <a:pPr>
              <a:lnSpc>
                <a:spcPts val="5220"/>
              </a:lnSpc>
            </a:pPr>
            <a:endParaRPr lang="en-US" sz="2899" b="0" spc="55" dirty="0">
              <a:solidFill>
                <a:srgbClr val="050707"/>
              </a:solidFill>
              <a:latin typeface="Poppins Bold"/>
            </a:endParaRPr>
          </a:p>
          <a:p>
            <a:pPr>
              <a:lnSpc>
                <a:spcPts val="5220"/>
              </a:lnSpc>
            </a:pPr>
            <a:r>
              <a:rPr lang="en-US" sz="2899" b="0" spc="55" dirty="0">
                <a:solidFill>
                  <a:srgbClr val="050707"/>
                </a:solidFill>
                <a:latin typeface="Poppins Bold"/>
              </a:rPr>
              <a:t>What is your age? (optional)</a:t>
            </a:r>
          </a:p>
          <a:p>
            <a:pPr>
              <a:lnSpc>
                <a:spcPts val="5220"/>
              </a:lnSpc>
            </a:pPr>
            <a:endParaRPr lang="en-US" sz="2899" b="0" spc="55" dirty="0">
              <a:solidFill>
                <a:srgbClr val="050707"/>
              </a:solidFill>
              <a:latin typeface="Poppins Bold"/>
            </a:endParaRPr>
          </a:p>
          <a:p>
            <a:pPr>
              <a:lnSpc>
                <a:spcPts val="5220"/>
              </a:lnSpc>
            </a:pPr>
            <a:r>
              <a:rPr lang="en-US" sz="2899" b="0" spc="55" dirty="0">
                <a:solidFill>
                  <a:srgbClr val="050707"/>
                </a:solidFill>
                <a:latin typeface="Poppins Bold"/>
              </a:rPr>
              <a:t>What is your zip code? (optional)</a:t>
            </a:r>
          </a:p>
        </p:txBody>
      </p:sp>
      <p:sp>
        <p:nvSpPr>
          <p:cNvPr id="3" name="TextBox 3"/>
          <p:cNvSpPr txBox="1"/>
          <p:nvPr/>
        </p:nvSpPr>
        <p:spPr>
          <a:xfrm>
            <a:off x="431681" y="936851"/>
            <a:ext cx="5871134" cy="2169914"/>
          </a:xfrm>
          <a:prstGeom prst="rect">
            <a:avLst/>
          </a:prstGeom>
        </p:spPr>
        <p:txBody>
          <a:bodyPr lIns="0" tIns="0" rIns="0" bIns="0" rtlCol="0" anchor="t">
            <a:spAutoFit/>
          </a:bodyPr>
          <a:lstStyle/>
          <a:p>
            <a:pPr>
              <a:lnSpc>
                <a:spcPts val="8640"/>
              </a:lnSpc>
            </a:pPr>
            <a:r>
              <a:rPr lang="en-US" sz="7200" b="0" i="0">
                <a:solidFill>
                  <a:srgbClr val="D9B93E"/>
                </a:solidFill>
                <a:latin typeface="Poppins Medium"/>
              </a:rPr>
              <a:t>Survey Questions</a:t>
            </a:r>
          </a:p>
        </p:txBody>
      </p:sp>
      <p:grpSp>
        <p:nvGrpSpPr>
          <p:cNvPr id="4" name="Group 4"/>
          <p:cNvGrpSpPr/>
          <p:nvPr/>
        </p:nvGrpSpPr>
        <p:grpSpPr>
          <a:xfrm>
            <a:off x="-1376239" y="6726327"/>
            <a:ext cx="6088178" cy="4665437"/>
            <a:chOff x="0" y="0"/>
            <a:chExt cx="8117571" cy="6220582"/>
          </a:xfrm>
        </p:grpSpPr>
        <p:grpSp>
          <p:nvGrpSpPr>
            <p:cNvPr id="5" name="Group 5"/>
            <p:cNvGrpSpPr/>
            <p:nvPr/>
          </p:nvGrpSpPr>
          <p:grpSpPr>
            <a:xfrm rot="5400000">
              <a:off x="0" y="0"/>
              <a:ext cx="6220582" cy="6220582"/>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7" name="AutoShape 7"/>
            <p:cNvSpPr/>
            <p:nvPr/>
          </p:nvSpPr>
          <p:spPr>
            <a:xfrm rot="5400000">
              <a:off x="5325049" y="1257500"/>
              <a:ext cx="96294" cy="4333223"/>
            </a:xfrm>
            <a:prstGeom prst="rect">
              <a:avLst/>
            </a:prstGeom>
            <a:solidFill>
              <a:srgbClr val="050707"/>
            </a:solidFill>
          </p:spPr>
        </p:sp>
        <p:sp>
          <p:nvSpPr>
            <p:cNvPr id="8" name="AutoShape 8"/>
            <p:cNvSpPr/>
            <p:nvPr/>
          </p:nvSpPr>
          <p:spPr>
            <a:xfrm rot="5400000">
              <a:off x="5902813" y="1738969"/>
              <a:ext cx="96294" cy="4333223"/>
            </a:xfrm>
            <a:prstGeom prst="rect">
              <a:avLst/>
            </a:prstGeom>
            <a:solidFill>
              <a:srgbClr val="050707"/>
            </a:solid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02165" y="1117998"/>
            <a:ext cx="952500" cy="952500"/>
          </a:xfrm>
          <a:prstGeom prst="rect">
            <a:avLst/>
          </a:prstGeom>
        </p:spPr>
      </p:pic>
      <p:pic>
        <p:nvPicPr>
          <p:cNvPr id="3" name="Picture 3"/>
          <p:cNvPicPr>
            <a:picLocks noChangeAspect="1"/>
          </p:cNvPicPr>
          <p:nvPr/>
        </p:nvPicPr>
        <p:blipFill>
          <a:blip r:embed="rId2"/>
          <a:srcRect/>
          <a:stretch>
            <a:fillRect/>
          </a:stretch>
        </p:blipFill>
        <p:spPr>
          <a:xfrm>
            <a:off x="8402165" y="3491000"/>
            <a:ext cx="952500" cy="952500"/>
          </a:xfrm>
          <a:prstGeom prst="rect">
            <a:avLst/>
          </a:prstGeom>
        </p:spPr>
      </p:pic>
      <p:pic>
        <p:nvPicPr>
          <p:cNvPr id="4" name="Picture 4"/>
          <p:cNvPicPr>
            <a:picLocks noChangeAspect="1"/>
          </p:cNvPicPr>
          <p:nvPr/>
        </p:nvPicPr>
        <p:blipFill>
          <a:blip r:embed="rId2"/>
          <a:srcRect/>
          <a:stretch>
            <a:fillRect/>
          </a:stretch>
        </p:blipFill>
        <p:spPr>
          <a:xfrm>
            <a:off x="8402165" y="5859955"/>
            <a:ext cx="952500" cy="952500"/>
          </a:xfrm>
          <a:prstGeom prst="rect">
            <a:avLst/>
          </a:prstGeom>
        </p:spPr>
      </p:pic>
      <p:pic>
        <p:nvPicPr>
          <p:cNvPr id="5" name="Picture 5"/>
          <p:cNvPicPr>
            <a:picLocks noChangeAspect="1"/>
          </p:cNvPicPr>
          <p:nvPr/>
        </p:nvPicPr>
        <p:blipFill>
          <a:blip r:embed="rId2"/>
          <a:srcRect/>
          <a:stretch>
            <a:fillRect/>
          </a:stretch>
        </p:blipFill>
        <p:spPr>
          <a:xfrm>
            <a:off x="8402165" y="8216502"/>
            <a:ext cx="952500" cy="952500"/>
          </a:xfrm>
          <a:prstGeom prst="rect">
            <a:avLst/>
          </a:prstGeom>
        </p:spPr>
      </p:pic>
      <p:sp>
        <p:nvSpPr>
          <p:cNvPr id="6" name="TextBox 6"/>
          <p:cNvSpPr txBox="1"/>
          <p:nvPr/>
        </p:nvSpPr>
        <p:spPr>
          <a:xfrm>
            <a:off x="9916765" y="1279476"/>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EVENTS</a:t>
            </a:r>
          </a:p>
        </p:txBody>
      </p:sp>
      <p:sp>
        <p:nvSpPr>
          <p:cNvPr id="7" name="TextBox 7"/>
          <p:cNvSpPr txBox="1"/>
          <p:nvPr/>
        </p:nvSpPr>
        <p:spPr>
          <a:xfrm>
            <a:off x="9916765" y="3337707"/>
            <a:ext cx="7342535"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CLEAN NEIGHBOORHOOD</a:t>
            </a:r>
          </a:p>
        </p:txBody>
      </p:sp>
      <p:sp>
        <p:nvSpPr>
          <p:cNvPr id="8" name="TextBox 8"/>
          <p:cNvSpPr txBox="1"/>
          <p:nvPr/>
        </p:nvSpPr>
        <p:spPr>
          <a:xfrm>
            <a:off x="9916765" y="6021433"/>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LESS RACISM</a:t>
            </a:r>
          </a:p>
        </p:txBody>
      </p:sp>
      <p:sp>
        <p:nvSpPr>
          <p:cNvPr id="9" name="TextBox 9"/>
          <p:cNvSpPr txBox="1"/>
          <p:nvPr/>
        </p:nvSpPr>
        <p:spPr>
          <a:xfrm>
            <a:off x="9916765" y="8377981"/>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LIFE SKILLS</a:t>
            </a:r>
          </a:p>
        </p:txBody>
      </p:sp>
      <p:sp>
        <p:nvSpPr>
          <p:cNvPr id="10" name="TextBox 10"/>
          <p:cNvSpPr txBox="1"/>
          <p:nvPr/>
        </p:nvSpPr>
        <p:spPr>
          <a:xfrm>
            <a:off x="661304" y="1028700"/>
            <a:ext cx="6238530" cy="4339828"/>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What would you like to see in your community?</a:t>
            </a:r>
          </a:p>
        </p:txBody>
      </p:sp>
      <p:grpSp>
        <p:nvGrpSpPr>
          <p:cNvPr id="11" name="Group 11"/>
          <p:cNvGrpSpPr/>
          <p:nvPr/>
        </p:nvGrpSpPr>
        <p:grpSpPr>
          <a:xfrm>
            <a:off x="-1376239" y="6726327"/>
            <a:ext cx="6088178" cy="4665437"/>
            <a:chOff x="0" y="0"/>
            <a:chExt cx="8117571" cy="6220582"/>
          </a:xfrm>
        </p:grpSpPr>
        <p:grpSp>
          <p:nvGrpSpPr>
            <p:cNvPr id="12" name="Group 12"/>
            <p:cNvGrpSpPr/>
            <p:nvPr/>
          </p:nvGrpSpPr>
          <p:grpSpPr>
            <a:xfrm rot="5400000">
              <a:off x="0" y="0"/>
              <a:ext cx="6220582" cy="622058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4" name="AutoShape 14"/>
            <p:cNvSpPr/>
            <p:nvPr/>
          </p:nvSpPr>
          <p:spPr>
            <a:xfrm rot="5400000">
              <a:off x="5325049" y="1257500"/>
              <a:ext cx="96294" cy="4333223"/>
            </a:xfrm>
            <a:prstGeom prst="rect">
              <a:avLst/>
            </a:prstGeom>
            <a:solidFill>
              <a:srgbClr val="050707"/>
            </a:solidFill>
          </p:spPr>
        </p:sp>
        <p:sp>
          <p:nvSpPr>
            <p:cNvPr id="15" name="AutoShape 15"/>
            <p:cNvSpPr/>
            <p:nvPr/>
          </p:nvSpPr>
          <p:spPr>
            <a:xfrm rot="5400000">
              <a:off x="5902813" y="1738969"/>
              <a:ext cx="96294" cy="4333223"/>
            </a:xfrm>
            <a:prstGeom prst="rect">
              <a:avLst/>
            </a:prstGeom>
            <a:solidFill>
              <a:srgbClr val="050707"/>
            </a:solid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02165" y="1117998"/>
            <a:ext cx="952500" cy="952500"/>
          </a:xfrm>
          <a:prstGeom prst="rect">
            <a:avLst/>
          </a:prstGeom>
        </p:spPr>
      </p:pic>
      <p:pic>
        <p:nvPicPr>
          <p:cNvPr id="3" name="Picture 3"/>
          <p:cNvPicPr>
            <a:picLocks noChangeAspect="1"/>
          </p:cNvPicPr>
          <p:nvPr/>
        </p:nvPicPr>
        <p:blipFill>
          <a:blip r:embed="rId2"/>
          <a:srcRect/>
          <a:stretch>
            <a:fillRect/>
          </a:stretch>
        </p:blipFill>
        <p:spPr>
          <a:xfrm>
            <a:off x="8402165" y="3491000"/>
            <a:ext cx="952500" cy="952500"/>
          </a:xfrm>
          <a:prstGeom prst="rect">
            <a:avLst/>
          </a:prstGeom>
        </p:spPr>
      </p:pic>
      <p:pic>
        <p:nvPicPr>
          <p:cNvPr id="4" name="Picture 4"/>
          <p:cNvPicPr>
            <a:picLocks noChangeAspect="1"/>
          </p:cNvPicPr>
          <p:nvPr/>
        </p:nvPicPr>
        <p:blipFill>
          <a:blip r:embed="rId2"/>
          <a:srcRect/>
          <a:stretch>
            <a:fillRect/>
          </a:stretch>
        </p:blipFill>
        <p:spPr>
          <a:xfrm>
            <a:off x="8402165" y="5859955"/>
            <a:ext cx="952500" cy="952500"/>
          </a:xfrm>
          <a:prstGeom prst="rect">
            <a:avLst/>
          </a:prstGeom>
        </p:spPr>
      </p:pic>
      <p:pic>
        <p:nvPicPr>
          <p:cNvPr id="5" name="Picture 5"/>
          <p:cNvPicPr>
            <a:picLocks noChangeAspect="1"/>
          </p:cNvPicPr>
          <p:nvPr/>
        </p:nvPicPr>
        <p:blipFill>
          <a:blip r:embed="rId2"/>
          <a:srcRect/>
          <a:stretch>
            <a:fillRect/>
          </a:stretch>
        </p:blipFill>
        <p:spPr>
          <a:xfrm>
            <a:off x="8402165" y="8216502"/>
            <a:ext cx="952500" cy="952500"/>
          </a:xfrm>
          <a:prstGeom prst="rect">
            <a:avLst/>
          </a:prstGeom>
        </p:spPr>
      </p:pic>
      <p:sp>
        <p:nvSpPr>
          <p:cNvPr id="6" name="TextBox 6"/>
          <p:cNvSpPr txBox="1"/>
          <p:nvPr/>
        </p:nvSpPr>
        <p:spPr>
          <a:xfrm>
            <a:off x="9916765" y="964705"/>
            <a:ext cx="7342535"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FINISH COLLEGE/UNIVERSITY</a:t>
            </a:r>
          </a:p>
        </p:txBody>
      </p:sp>
      <p:sp>
        <p:nvSpPr>
          <p:cNvPr id="7" name="TextBox 7"/>
          <p:cNvSpPr txBox="1"/>
          <p:nvPr/>
        </p:nvSpPr>
        <p:spPr>
          <a:xfrm>
            <a:off x="9916765" y="3652479"/>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HEALTH</a:t>
            </a:r>
          </a:p>
        </p:txBody>
      </p:sp>
      <p:sp>
        <p:nvSpPr>
          <p:cNvPr id="8" name="TextBox 8"/>
          <p:cNvSpPr txBox="1"/>
          <p:nvPr/>
        </p:nvSpPr>
        <p:spPr>
          <a:xfrm>
            <a:off x="9916765" y="5706662"/>
            <a:ext cx="7342535"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MOVE OUT OF PARENT'S HOME</a:t>
            </a:r>
          </a:p>
        </p:txBody>
      </p:sp>
      <p:sp>
        <p:nvSpPr>
          <p:cNvPr id="9" name="TextBox 9"/>
          <p:cNvSpPr txBox="1"/>
          <p:nvPr/>
        </p:nvSpPr>
        <p:spPr>
          <a:xfrm>
            <a:off x="9916765" y="8377981"/>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FIND A JOB</a:t>
            </a:r>
          </a:p>
        </p:txBody>
      </p:sp>
      <p:sp>
        <p:nvSpPr>
          <p:cNvPr id="10" name="TextBox 10"/>
          <p:cNvSpPr txBox="1"/>
          <p:nvPr/>
        </p:nvSpPr>
        <p:spPr>
          <a:xfrm>
            <a:off x="661304" y="1028700"/>
            <a:ext cx="6238530" cy="4339828"/>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What are some of your current goals?</a:t>
            </a:r>
          </a:p>
        </p:txBody>
      </p:sp>
      <p:grpSp>
        <p:nvGrpSpPr>
          <p:cNvPr id="11" name="Group 11"/>
          <p:cNvGrpSpPr/>
          <p:nvPr/>
        </p:nvGrpSpPr>
        <p:grpSpPr>
          <a:xfrm>
            <a:off x="-1376239" y="6726327"/>
            <a:ext cx="6088178" cy="4665437"/>
            <a:chOff x="0" y="0"/>
            <a:chExt cx="8117571" cy="6220582"/>
          </a:xfrm>
        </p:grpSpPr>
        <p:grpSp>
          <p:nvGrpSpPr>
            <p:cNvPr id="12" name="Group 12"/>
            <p:cNvGrpSpPr/>
            <p:nvPr/>
          </p:nvGrpSpPr>
          <p:grpSpPr>
            <a:xfrm rot="5400000">
              <a:off x="0" y="0"/>
              <a:ext cx="6220582" cy="622058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4" name="AutoShape 14"/>
            <p:cNvSpPr/>
            <p:nvPr/>
          </p:nvSpPr>
          <p:spPr>
            <a:xfrm rot="5400000">
              <a:off x="5325049" y="1257500"/>
              <a:ext cx="96294" cy="4333223"/>
            </a:xfrm>
            <a:prstGeom prst="rect">
              <a:avLst/>
            </a:prstGeom>
            <a:solidFill>
              <a:srgbClr val="050707"/>
            </a:solidFill>
          </p:spPr>
        </p:sp>
        <p:sp>
          <p:nvSpPr>
            <p:cNvPr id="15" name="AutoShape 15"/>
            <p:cNvSpPr/>
            <p:nvPr/>
          </p:nvSpPr>
          <p:spPr>
            <a:xfrm rot="5400000">
              <a:off x="5902813" y="1738969"/>
              <a:ext cx="96294" cy="4333223"/>
            </a:xfrm>
            <a:prstGeom prst="rect">
              <a:avLst/>
            </a:prstGeom>
            <a:solidFill>
              <a:srgbClr val="050707"/>
            </a:solid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02165" y="1117998"/>
            <a:ext cx="952500" cy="952500"/>
          </a:xfrm>
          <a:prstGeom prst="rect">
            <a:avLst/>
          </a:prstGeom>
        </p:spPr>
      </p:pic>
      <p:pic>
        <p:nvPicPr>
          <p:cNvPr id="3" name="Picture 3"/>
          <p:cNvPicPr>
            <a:picLocks noChangeAspect="1"/>
          </p:cNvPicPr>
          <p:nvPr/>
        </p:nvPicPr>
        <p:blipFill>
          <a:blip r:embed="rId2"/>
          <a:srcRect/>
          <a:stretch>
            <a:fillRect/>
          </a:stretch>
        </p:blipFill>
        <p:spPr>
          <a:xfrm>
            <a:off x="8402165" y="3491000"/>
            <a:ext cx="952500" cy="952500"/>
          </a:xfrm>
          <a:prstGeom prst="rect">
            <a:avLst/>
          </a:prstGeom>
        </p:spPr>
      </p:pic>
      <p:pic>
        <p:nvPicPr>
          <p:cNvPr id="4" name="Picture 4"/>
          <p:cNvPicPr>
            <a:picLocks noChangeAspect="1"/>
          </p:cNvPicPr>
          <p:nvPr/>
        </p:nvPicPr>
        <p:blipFill>
          <a:blip r:embed="rId2"/>
          <a:srcRect/>
          <a:stretch>
            <a:fillRect/>
          </a:stretch>
        </p:blipFill>
        <p:spPr>
          <a:xfrm>
            <a:off x="8402165" y="5859955"/>
            <a:ext cx="952500" cy="952500"/>
          </a:xfrm>
          <a:prstGeom prst="rect">
            <a:avLst/>
          </a:prstGeom>
        </p:spPr>
      </p:pic>
      <p:pic>
        <p:nvPicPr>
          <p:cNvPr id="5" name="Picture 5"/>
          <p:cNvPicPr>
            <a:picLocks noChangeAspect="1"/>
          </p:cNvPicPr>
          <p:nvPr/>
        </p:nvPicPr>
        <p:blipFill>
          <a:blip r:embed="rId2"/>
          <a:srcRect/>
          <a:stretch>
            <a:fillRect/>
          </a:stretch>
        </p:blipFill>
        <p:spPr>
          <a:xfrm>
            <a:off x="8402165" y="8216502"/>
            <a:ext cx="952500" cy="952500"/>
          </a:xfrm>
          <a:prstGeom prst="rect">
            <a:avLst/>
          </a:prstGeom>
        </p:spPr>
      </p:pic>
      <p:sp>
        <p:nvSpPr>
          <p:cNvPr id="6" name="TextBox 6"/>
          <p:cNvSpPr txBox="1"/>
          <p:nvPr/>
        </p:nvSpPr>
        <p:spPr>
          <a:xfrm>
            <a:off x="9916765" y="964705"/>
            <a:ext cx="7342535"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LEARN LIFE SKILLS - COOKING, INVESTING</a:t>
            </a:r>
          </a:p>
        </p:txBody>
      </p:sp>
      <p:sp>
        <p:nvSpPr>
          <p:cNvPr id="7" name="TextBox 7"/>
          <p:cNvSpPr txBox="1"/>
          <p:nvPr/>
        </p:nvSpPr>
        <p:spPr>
          <a:xfrm>
            <a:off x="9916765" y="3652479"/>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VOLUNTEER</a:t>
            </a:r>
          </a:p>
        </p:txBody>
      </p:sp>
      <p:sp>
        <p:nvSpPr>
          <p:cNvPr id="8" name="TextBox 8"/>
          <p:cNvSpPr txBox="1"/>
          <p:nvPr/>
        </p:nvSpPr>
        <p:spPr>
          <a:xfrm>
            <a:off x="9916765" y="6021433"/>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HEALTH</a:t>
            </a:r>
          </a:p>
        </p:txBody>
      </p:sp>
      <p:sp>
        <p:nvSpPr>
          <p:cNvPr id="9" name="TextBox 9"/>
          <p:cNvSpPr txBox="1"/>
          <p:nvPr/>
        </p:nvSpPr>
        <p:spPr>
          <a:xfrm>
            <a:off x="9916765" y="8377981"/>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HOMELESSNESS</a:t>
            </a:r>
          </a:p>
        </p:txBody>
      </p:sp>
      <p:sp>
        <p:nvSpPr>
          <p:cNvPr id="10" name="TextBox 10"/>
          <p:cNvSpPr txBox="1"/>
          <p:nvPr/>
        </p:nvSpPr>
        <p:spPr>
          <a:xfrm>
            <a:off x="661304" y="1019175"/>
            <a:ext cx="6556109" cy="5414861"/>
          </a:xfrm>
          <a:prstGeom prst="rect">
            <a:avLst/>
          </a:prstGeom>
        </p:spPr>
        <p:txBody>
          <a:bodyPr lIns="0" tIns="0" rIns="0" bIns="0" rtlCol="0" anchor="t">
            <a:spAutoFit/>
          </a:bodyPr>
          <a:lstStyle/>
          <a:p>
            <a:pPr>
              <a:lnSpc>
                <a:spcPts val="7200"/>
              </a:lnSpc>
            </a:pPr>
            <a:r>
              <a:rPr lang="en-US" sz="6000" b="0" i="0">
                <a:solidFill>
                  <a:srgbClr val="050707"/>
                </a:solidFill>
                <a:latin typeface="Poppins Medium"/>
              </a:rPr>
              <a:t>What do you want to learn or participate in, but are prevented due to barriers?</a:t>
            </a:r>
          </a:p>
        </p:txBody>
      </p:sp>
      <p:grpSp>
        <p:nvGrpSpPr>
          <p:cNvPr id="11" name="Group 11"/>
          <p:cNvGrpSpPr/>
          <p:nvPr/>
        </p:nvGrpSpPr>
        <p:grpSpPr>
          <a:xfrm>
            <a:off x="-1376239" y="6726327"/>
            <a:ext cx="6088178" cy="4665437"/>
            <a:chOff x="0" y="0"/>
            <a:chExt cx="8117571" cy="6220582"/>
          </a:xfrm>
        </p:grpSpPr>
        <p:grpSp>
          <p:nvGrpSpPr>
            <p:cNvPr id="12" name="Group 12"/>
            <p:cNvGrpSpPr/>
            <p:nvPr/>
          </p:nvGrpSpPr>
          <p:grpSpPr>
            <a:xfrm rot="5400000">
              <a:off x="0" y="0"/>
              <a:ext cx="6220582" cy="622058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4" name="AutoShape 14"/>
            <p:cNvSpPr/>
            <p:nvPr/>
          </p:nvSpPr>
          <p:spPr>
            <a:xfrm rot="5400000">
              <a:off x="5325049" y="1257500"/>
              <a:ext cx="96294" cy="4333223"/>
            </a:xfrm>
            <a:prstGeom prst="rect">
              <a:avLst/>
            </a:prstGeom>
            <a:solidFill>
              <a:srgbClr val="050707"/>
            </a:solidFill>
          </p:spPr>
        </p:sp>
        <p:sp>
          <p:nvSpPr>
            <p:cNvPr id="15" name="AutoShape 15"/>
            <p:cNvSpPr/>
            <p:nvPr/>
          </p:nvSpPr>
          <p:spPr>
            <a:xfrm rot="5400000">
              <a:off x="5902813" y="1738969"/>
              <a:ext cx="96294" cy="4333223"/>
            </a:xfrm>
            <a:prstGeom prst="rect">
              <a:avLst/>
            </a:prstGeom>
            <a:solidFill>
              <a:srgbClr val="050707"/>
            </a:solid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02165" y="1117998"/>
            <a:ext cx="952500" cy="952500"/>
          </a:xfrm>
          <a:prstGeom prst="rect">
            <a:avLst/>
          </a:prstGeom>
        </p:spPr>
      </p:pic>
      <p:pic>
        <p:nvPicPr>
          <p:cNvPr id="3" name="Picture 3"/>
          <p:cNvPicPr>
            <a:picLocks noChangeAspect="1"/>
          </p:cNvPicPr>
          <p:nvPr/>
        </p:nvPicPr>
        <p:blipFill>
          <a:blip r:embed="rId2"/>
          <a:srcRect/>
          <a:stretch>
            <a:fillRect/>
          </a:stretch>
        </p:blipFill>
        <p:spPr>
          <a:xfrm>
            <a:off x="8402165" y="3491000"/>
            <a:ext cx="952500" cy="952500"/>
          </a:xfrm>
          <a:prstGeom prst="rect">
            <a:avLst/>
          </a:prstGeom>
        </p:spPr>
      </p:pic>
      <p:pic>
        <p:nvPicPr>
          <p:cNvPr id="4" name="Picture 4"/>
          <p:cNvPicPr>
            <a:picLocks noChangeAspect="1"/>
          </p:cNvPicPr>
          <p:nvPr/>
        </p:nvPicPr>
        <p:blipFill>
          <a:blip r:embed="rId2"/>
          <a:srcRect/>
          <a:stretch>
            <a:fillRect/>
          </a:stretch>
        </p:blipFill>
        <p:spPr>
          <a:xfrm>
            <a:off x="8402165" y="5859955"/>
            <a:ext cx="952500" cy="952500"/>
          </a:xfrm>
          <a:prstGeom prst="rect">
            <a:avLst/>
          </a:prstGeom>
        </p:spPr>
      </p:pic>
      <p:sp>
        <p:nvSpPr>
          <p:cNvPr id="5" name="TextBox 5"/>
          <p:cNvSpPr txBox="1"/>
          <p:nvPr/>
        </p:nvSpPr>
        <p:spPr>
          <a:xfrm>
            <a:off x="9916765" y="1279476"/>
            <a:ext cx="7342535" cy="629543"/>
          </a:xfrm>
          <a:prstGeom prst="rect">
            <a:avLst/>
          </a:prstGeom>
        </p:spPr>
        <p:txBody>
          <a:bodyPr lIns="0" tIns="0" rIns="0" bIns="0" rtlCol="0" anchor="t">
            <a:spAutoFit/>
          </a:bodyPr>
          <a:lstStyle/>
          <a:p>
            <a:pPr>
              <a:lnSpc>
                <a:spcPts val="5040"/>
              </a:lnSpc>
            </a:pPr>
            <a:r>
              <a:rPr lang="en-US" sz="4200" b="0" i="1" spc="420">
                <a:solidFill>
                  <a:srgbClr val="D9B93E"/>
                </a:solidFill>
                <a:latin typeface="Poppins Bold"/>
              </a:rPr>
              <a:t>TO STUDY</a:t>
            </a:r>
          </a:p>
        </p:txBody>
      </p:sp>
      <p:sp>
        <p:nvSpPr>
          <p:cNvPr id="6" name="TextBox 6"/>
          <p:cNvSpPr txBox="1"/>
          <p:nvPr/>
        </p:nvSpPr>
        <p:spPr>
          <a:xfrm>
            <a:off x="9916765" y="3337707"/>
            <a:ext cx="7342535" cy="1259086"/>
          </a:xfrm>
          <a:prstGeom prst="rect">
            <a:avLst/>
          </a:prstGeom>
        </p:spPr>
        <p:txBody>
          <a:bodyPr lIns="0" tIns="0" rIns="0" bIns="0" rtlCol="0" anchor="t">
            <a:spAutoFit/>
          </a:bodyPr>
          <a:lstStyle/>
          <a:p>
            <a:pPr>
              <a:lnSpc>
                <a:spcPts val="5040"/>
              </a:lnSpc>
            </a:pPr>
            <a:r>
              <a:rPr lang="en-US" sz="4200" b="0" i="1" spc="420">
                <a:solidFill>
                  <a:srgbClr val="D9B93E"/>
                </a:solidFill>
                <a:latin typeface="Poppins Bold"/>
              </a:rPr>
              <a:t>A QUIET ENVIRONMENT</a:t>
            </a:r>
          </a:p>
        </p:txBody>
      </p:sp>
      <p:sp>
        <p:nvSpPr>
          <p:cNvPr id="7" name="TextBox 7"/>
          <p:cNvSpPr txBox="1"/>
          <p:nvPr/>
        </p:nvSpPr>
        <p:spPr>
          <a:xfrm>
            <a:off x="9916765" y="6021433"/>
            <a:ext cx="7342535" cy="629543"/>
          </a:xfrm>
          <a:prstGeom prst="rect">
            <a:avLst/>
          </a:prstGeom>
        </p:spPr>
        <p:txBody>
          <a:bodyPr lIns="0" tIns="0" rIns="0" bIns="0" rtlCol="0" anchor="t">
            <a:spAutoFit/>
          </a:bodyPr>
          <a:lstStyle/>
          <a:p>
            <a:pPr>
              <a:lnSpc>
                <a:spcPts val="5040"/>
              </a:lnSpc>
            </a:pPr>
            <a:r>
              <a:rPr lang="en-US" sz="4200" b="0" i="1" spc="420">
                <a:solidFill>
                  <a:srgbClr val="D9B93E"/>
                </a:solidFill>
                <a:latin typeface="Poppins Bold"/>
              </a:rPr>
              <a:t>CHECK OUT BOOKS</a:t>
            </a:r>
          </a:p>
        </p:txBody>
      </p:sp>
      <p:sp>
        <p:nvSpPr>
          <p:cNvPr id="8" name="TextBox 8"/>
          <p:cNvSpPr txBox="1"/>
          <p:nvPr/>
        </p:nvSpPr>
        <p:spPr>
          <a:xfrm>
            <a:off x="661304" y="1028700"/>
            <a:ext cx="6238530" cy="3254871"/>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Reasons for visiting a library</a:t>
            </a:r>
          </a:p>
        </p:txBody>
      </p:sp>
      <p:grpSp>
        <p:nvGrpSpPr>
          <p:cNvPr id="9" name="Group 9"/>
          <p:cNvGrpSpPr/>
          <p:nvPr/>
        </p:nvGrpSpPr>
        <p:grpSpPr>
          <a:xfrm>
            <a:off x="-1376239" y="6726327"/>
            <a:ext cx="6088178" cy="4665437"/>
            <a:chOff x="0" y="0"/>
            <a:chExt cx="8117571" cy="6220582"/>
          </a:xfrm>
        </p:grpSpPr>
        <p:grpSp>
          <p:nvGrpSpPr>
            <p:cNvPr id="10" name="Group 10"/>
            <p:cNvGrpSpPr/>
            <p:nvPr/>
          </p:nvGrpSpPr>
          <p:grpSpPr>
            <a:xfrm rot="5400000">
              <a:off x="0" y="0"/>
              <a:ext cx="6220582" cy="6220582"/>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2" name="AutoShape 12"/>
            <p:cNvSpPr/>
            <p:nvPr/>
          </p:nvSpPr>
          <p:spPr>
            <a:xfrm rot="5400000">
              <a:off x="5325049" y="1257500"/>
              <a:ext cx="96294" cy="4333223"/>
            </a:xfrm>
            <a:prstGeom prst="rect">
              <a:avLst/>
            </a:prstGeom>
            <a:solidFill>
              <a:srgbClr val="050707"/>
            </a:solidFill>
          </p:spPr>
        </p:sp>
        <p:sp>
          <p:nvSpPr>
            <p:cNvPr id="13" name="AutoShape 13"/>
            <p:cNvSpPr/>
            <p:nvPr/>
          </p:nvSpPr>
          <p:spPr>
            <a:xfrm rot="5400000">
              <a:off x="5902813" y="1738969"/>
              <a:ext cx="96294" cy="4333223"/>
            </a:xfrm>
            <a:prstGeom prst="rect">
              <a:avLst/>
            </a:prstGeom>
            <a:solidFill>
              <a:srgbClr val="050707"/>
            </a:solid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02165" y="1117998"/>
            <a:ext cx="952500" cy="952500"/>
          </a:xfrm>
          <a:prstGeom prst="rect">
            <a:avLst/>
          </a:prstGeom>
        </p:spPr>
      </p:pic>
      <p:pic>
        <p:nvPicPr>
          <p:cNvPr id="3" name="Picture 3"/>
          <p:cNvPicPr>
            <a:picLocks noChangeAspect="1"/>
          </p:cNvPicPr>
          <p:nvPr/>
        </p:nvPicPr>
        <p:blipFill>
          <a:blip r:embed="rId2"/>
          <a:srcRect/>
          <a:stretch>
            <a:fillRect/>
          </a:stretch>
        </p:blipFill>
        <p:spPr>
          <a:xfrm>
            <a:off x="8402165" y="3491000"/>
            <a:ext cx="952500" cy="952500"/>
          </a:xfrm>
          <a:prstGeom prst="rect">
            <a:avLst/>
          </a:prstGeom>
        </p:spPr>
      </p:pic>
      <p:pic>
        <p:nvPicPr>
          <p:cNvPr id="4" name="Picture 4"/>
          <p:cNvPicPr>
            <a:picLocks noChangeAspect="1"/>
          </p:cNvPicPr>
          <p:nvPr/>
        </p:nvPicPr>
        <p:blipFill>
          <a:blip r:embed="rId2"/>
          <a:srcRect/>
          <a:stretch>
            <a:fillRect/>
          </a:stretch>
        </p:blipFill>
        <p:spPr>
          <a:xfrm>
            <a:off x="8402165" y="5859955"/>
            <a:ext cx="952500" cy="952500"/>
          </a:xfrm>
          <a:prstGeom prst="rect">
            <a:avLst/>
          </a:prstGeom>
        </p:spPr>
      </p:pic>
      <p:sp>
        <p:nvSpPr>
          <p:cNvPr id="5" name="TextBox 5"/>
          <p:cNvSpPr txBox="1"/>
          <p:nvPr/>
        </p:nvSpPr>
        <p:spPr>
          <a:xfrm>
            <a:off x="9916765" y="1279476"/>
            <a:ext cx="7342535" cy="629543"/>
          </a:xfrm>
          <a:prstGeom prst="rect">
            <a:avLst/>
          </a:prstGeom>
        </p:spPr>
        <p:txBody>
          <a:bodyPr lIns="0" tIns="0" rIns="0" bIns="0" rtlCol="0" anchor="t">
            <a:spAutoFit/>
          </a:bodyPr>
          <a:lstStyle/>
          <a:p>
            <a:pPr>
              <a:lnSpc>
                <a:spcPts val="5040"/>
              </a:lnSpc>
            </a:pPr>
            <a:r>
              <a:rPr lang="en-US" sz="4200" b="0" i="1" spc="420">
                <a:solidFill>
                  <a:srgbClr val="D9B93E"/>
                </a:solidFill>
                <a:latin typeface="Poppins Bold"/>
              </a:rPr>
              <a:t>NO TIME</a:t>
            </a:r>
          </a:p>
        </p:txBody>
      </p:sp>
      <p:sp>
        <p:nvSpPr>
          <p:cNvPr id="6" name="TextBox 6"/>
          <p:cNvSpPr txBox="1"/>
          <p:nvPr/>
        </p:nvSpPr>
        <p:spPr>
          <a:xfrm>
            <a:off x="9916765" y="3652479"/>
            <a:ext cx="7786472" cy="629543"/>
          </a:xfrm>
          <a:prstGeom prst="rect">
            <a:avLst/>
          </a:prstGeom>
        </p:spPr>
        <p:txBody>
          <a:bodyPr lIns="0" tIns="0" rIns="0" bIns="0" rtlCol="0" anchor="t">
            <a:spAutoFit/>
          </a:bodyPr>
          <a:lstStyle/>
          <a:p>
            <a:pPr>
              <a:lnSpc>
                <a:spcPts val="5040"/>
              </a:lnSpc>
            </a:pPr>
            <a:r>
              <a:rPr lang="en-US" sz="4200" b="0" i="1" spc="420">
                <a:solidFill>
                  <a:srgbClr val="D9B93E"/>
                </a:solidFill>
                <a:latin typeface="Poppins Bold"/>
              </a:rPr>
              <a:t>AVAILABILITY OF HOURS</a:t>
            </a:r>
          </a:p>
        </p:txBody>
      </p:sp>
      <p:sp>
        <p:nvSpPr>
          <p:cNvPr id="7" name="TextBox 7"/>
          <p:cNvSpPr txBox="1"/>
          <p:nvPr/>
        </p:nvSpPr>
        <p:spPr>
          <a:xfrm>
            <a:off x="9916765" y="6021433"/>
            <a:ext cx="7342535" cy="629543"/>
          </a:xfrm>
          <a:prstGeom prst="rect">
            <a:avLst/>
          </a:prstGeom>
        </p:spPr>
        <p:txBody>
          <a:bodyPr lIns="0" tIns="0" rIns="0" bIns="0" rtlCol="0" anchor="t">
            <a:spAutoFit/>
          </a:bodyPr>
          <a:lstStyle/>
          <a:p>
            <a:pPr>
              <a:lnSpc>
                <a:spcPts val="5040"/>
              </a:lnSpc>
            </a:pPr>
            <a:r>
              <a:rPr lang="en-US" sz="4200" b="0" i="1" spc="420">
                <a:solidFill>
                  <a:srgbClr val="D9B93E"/>
                </a:solidFill>
                <a:latin typeface="Poppins Bold"/>
              </a:rPr>
              <a:t>NOT INTERESTED</a:t>
            </a:r>
          </a:p>
        </p:txBody>
      </p:sp>
      <p:sp>
        <p:nvSpPr>
          <p:cNvPr id="8" name="TextBox 8"/>
          <p:cNvSpPr txBox="1"/>
          <p:nvPr/>
        </p:nvSpPr>
        <p:spPr>
          <a:xfrm>
            <a:off x="661304" y="1028700"/>
            <a:ext cx="6238530" cy="3254871"/>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Reasons for not visiting a library</a:t>
            </a:r>
          </a:p>
        </p:txBody>
      </p:sp>
      <p:grpSp>
        <p:nvGrpSpPr>
          <p:cNvPr id="9" name="Group 9"/>
          <p:cNvGrpSpPr/>
          <p:nvPr/>
        </p:nvGrpSpPr>
        <p:grpSpPr>
          <a:xfrm>
            <a:off x="-1376239" y="6726327"/>
            <a:ext cx="6088178" cy="4665437"/>
            <a:chOff x="0" y="0"/>
            <a:chExt cx="8117571" cy="6220582"/>
          </a:xfrm>
        </p:grpSpPr>
        <p:grpSp>
          <p:nvGrpSpPr>
            <p:cNvPr id="10" name="Group 10"/>
            <p:cNvGrpSpPr/>
            <p:nvPr/>
          </p:nvGrpSpPr>
          <p:grpSpPr>
            <a:xfrm rot="5400000">
              <a:off x="0" y="0"/>
              <a:ext cx="6220582" cy="6220582"/>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2" name="AutoShape 12"/>
            <p:cNvSpPr/>
            <p:nvPr/>
          </p:nvSpPr>
          <p:spPr>
            <a:xfrm rot="5400000">
              <a:off x="5325049" y="1257500"/>
              <a:ext cx="96294" cy="4333223"/>
            </a:xfrm>
            <a:prstGeom prst="rect">
              <a:avLst/>
            </a:prstGeom>
            <a:solidFill>
              <a:srgbClr val="050707"/>
            </a:solidFill>
          </p:spPr>
        </p:sp>
        <p:sp>
          <p:nvSpPr>
            <p:cNvPr id="13" name="AutoShape 13"/>
            <p:cNvSpPr/>
            <p:nvPr/>
          </p:nvSpPr>
          <p:spPr>
            <a:xfrm rot="5400000">
              <a:off x="5902813" y="1738969"/>
              <a:ext cx="96294" cy="4333223"/>
            </a:xfrm>
            <a:prstGeom prst="rect">
              <a:avLst/>
            </a:prstGeom>
            <a:solidFill>
              <a:srgbClr val="050707"/>
            </a:solid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4286" b="23971"/>
          <a:stretch>
            <a:fillRect/>
          </a:stretch>
        </p:blipFill>
        <p:spPr>
          <a:xfrm>
            <a:off x="-170638" y="-190500"/>
            <a:ext cx="18630088" cy="3333750"/>
          </a:xfrm>
          <a:prstGeom prst="rect">
            <a:avLst/>
          </a:prstGeom>
        </p:spPr>
      </p:pic>
      <p:grpSp>
        <p:nvGrpSpPr>
          <p:cNvPr id="3" name="Group 3"/>
          <p:cNvGrpSpPr/>
          <p:nvPr/>
        </p:nvGrpSpPr>
        <p:grpSpPr>
          <a:xfrm>
            <a:off x="4444438" y="4002195"/>
            <a:ext cx="12814862" cy="3131388"/>
            <a:chOff x="0" y="0"/>
            <a:chExt cx="17086483" cy="4175184"/>
          </a:xfrm>
        </p:grpSpPr>
        <p:sp>
          <p:nvSpPr>
            <p:cNvPr id="4" name="TextBox 4"/>
            <p:cNvSpPr txBox="1"/>
            <p:nvPr/>
          </p:nvSpPr>
          <p:spPr>
            <a:xfrm>
              <a:off x="0" y="66675"/>
              <a:ext cx="17073511" cy="3033448"/>
            </a:xfrm>
            <a:prstGeom prst="rect">
              <a:avLst/>
            </a:prstGeom>
          </p:spPr>
          <p:txBody>
            <a:bodyPr lIns="0" tIns="0" rIns="0" bIns="0" rtlCol="0" anchor="t">
              <a:spAutoFit/>
            </a:bodyPr>
            <a:lstStyle/>
            <a:p>
              <a:pPr algn="r">
                <a:lnSpc>
                  <a:spcPts val="8800"/>
                </a:lnSpc>
              </a:pPr>
              <a:r>
                <a:rPr lang="en-US" sz="8000" b="1" dirty="0">
                  <a:solidFill>
                    <a:srgbClr val="050707"/>
                  </a:solidFill>
                  <a:latin typeface="Poppins Bold"/>
                </a:rPr>
                <a:t>Service Model Recommendations</a:t>
              </a:r>
            </a:p>
          </p:txBody>
        </p:sp>
        <p:sp>
          <p:nvSpPr>
            <p:cNvPr id="5" name="TextBox 5"/>
            <p:cNvSpPr txBox="1"/>
            <p:nvPr/>
          </p:nvSpPr>
          <p:spPr>
            <a:xfrm>
              <a:off x="12967" y="3335793"/>
              <a:ext cx="17073516" cy="839391"/>
            </a:xfrm>
            <a:prstGeom prst="rect">
              <a:avLst/>
            </a:prstGeom>
          </p:spPr>
          <p:txBody>
            <a:bodyPr lIns="0" tIns="0" rIns="0" bIns="0" rtlCol="0" anchor="t">
              <a:spAutoFit/>
            </a:bodyPr>
            <a:lstStyle/>
            <a:p>
              <a:pPr algn="r">
                <a:lnSpc>
                  <a:spcPts val="5040"/>
                </a:lnSpc>
              </a:pPr>
              <a:r>
                <a:rPr lang="en-US" sz="4200" b="0" i="1" spc="420">
                  <a:solidFill>
                    <a:srgbClr val="D9B93E"/>
                  </a:solidFill>
                  <a:latin typeface="Poppins Bold"/>
                </a:rPr>
                <a:t> </a:t>
              </a:r>
            </a:p>
          </p:txBody>
        </p:sp>
      </p:grpSp>
      <p:grpSp>
        <p:nvGrpSpPr>
          <p:cNvPr id="6" name="Group 6"/>
          <p:cNvGrpSpPr/>
          <p:nvPr/>
        </p:nvGrpSpPr>
        <p:grpSpPr>
          <a:xfrm>
            <a:off x="-669104" y="1674046"/>
            <a:ext cx="4280288" cy="3319407"/>
            <a:chOff x="0" y="0"/>
            <a:chExt cx="5707051" cy="4425876"/>
          </a:xfrm>
        </p:grpSpPr>
        <p:grpSp>
          <p:nvGrpSpPr>
            <p:cNvPr id="7" name="Group 7"/>
            <p:cNvGrpSpPr/>
            <p:nvPr/>
          </p:nvGrpSpPr>
          <p:grpSpPr>
            <a:xfrm>
              <a:off x="0" y="0"/>
              <a:ext cx="4425876" cy="4425876"/>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9" name="AutoShape 9"/>
            <p:cNvSpPr/>
            <p:nvPr/>
          </p:nvSpPr>
          <p:spPr>
            <a:xfrm rot="5400000">
              <a:off x="3720202" y="705674"/>
              <a:ext cx="68512" cy="3083041"/>
            </a:xfrm>
            <a:prstGeom prst="rect">
              <a:avLst/>
            </a:prstGeom>
            <a:solidFill>
              <a:srgbClr val="050707"/>
            </a:solidFill>
          </p:spPr>
        </p:sp>
        <p:sp>
          <p:nvSpPr>
            <p:cNvPr id="10" name="AutoShape 10"/>
            <p:cNvSpPr/>
            <p:nvPr/>
          </p:nvSpPr>
          <p:spPr>
            <a:xfrm rot="5400000">
              <a:off x="4131274" y="1048234"/>
              <a:ext cx="68512" cy="3083041"/>
            </a:xfrm>
            <a:prstGeom prst="rect">
              <a:avLst/>
            </a:prstGeom>
            <a:solidFill>
              <a:srgbClr val="050707"/>
            </a:solidFill>
          </p:spPr>
        </p:sp>
      </p:grpSp>
      <p:grpSp>
        <p:nvGrpSpPr>
          <p:cNvPr id="11" name="Group 11"/>
          <p:cNvGrpSpPr/>
          <p:nvPr/>
        </p:nvGrpSpPr>
        <p:grpSpPr>
          <a:xfrm>
            <a:off x="15599596" y="6622856"/>
            <a:ext cx="3319407" cy="4280288"/>
            <a:chOff x="0" y="0"/>
            <a:chExt cx="4425876" cy="5707051"/>
          </a:xfrm>
        </p:grpSpPr>
        <p:grpSp>
          <p:nvGrpSpPr>
            <p:cNvPr id="12" name="Group 12"/>
            <p:cNvGrpSpPr/>
            <p:nvPr/>
          </p:nvGrpSpPr>
          <p:grpSpPr>
            <a:xfrm rot="-5400000">
              <a:off x="0" y="1281175"/>
              <a:ext cx="4425876" cy="4425876"/>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4" name="AutoShape 14"/>
            <p:cNvSpPr/>
            <p:nvPr/>
          </p:nvSpPr>
          <p:spPr>
            <a:xfrm>
              <a:off x="2212938" y="411072"/>
              <a:ext cx="68512" cy="3083041"/>
            </a:xfrm>
            <a:prstGeom prst="rect">
              <a:avLst/>
            </a:prstGeom>
            <a:solidFill>
              <a:srgbClr val="050707"/>
            </a:solidFill>
          </p:spPr>
        </p:sp>
        <p:sp>
          <p:nvSpPr>
            <p:cNvPr id="15" name="AutoShape 15"/>
            <p:cNvSpPr/>
            <p:nvPr/>
          </p:nvSpPr>
          <p:spPr>
            <a:xfrm>
              <a:off x="2555498" y="0"/>
              <a:ext cx="68512" cy="3083041"/>
            </a:xfrm>
            <a:prstGeom prst="rect">
              <a:avLst/>
            </a:prstGeom>
            <a:solidFill>
              <a:srgbClr val="050707"/>
            </a:solidFill>
          </p:spPr>
        </p:sp>
      </p:grpSp>
      <p:sp>
        <p:nvSpPr>
          <p:cNvPr id="16" name="TextBox 16"/>
          <p:cNvSpPr txBox="1"/>
          <p:nvPr/>
        </p:nvSpPr>
        <p:spPr>
          <a:xfrm>
            <a:off x="1219200" y="7317772"/>
            <a:ext cx="14168669" cy="2131028"/>
          </a:xfrm>
          <a:prstGeom prst="rect">
            <a:avLst/>
          </a:prstGeom>
        </p:spPr>
        <p:txBody>
          <a:bodyPr lIns="0" tIns="0" rIns="0" bIns="0" rtlCol="0" anchor="t">
            <a:spAutoFit/>
          </a:bodyPr>
          <a:lstStyle/>
          <a:p>
            <a:pPr>
              <a:lnSpc>
                <a:spcPts val="8904"/>
              </a:lnSpc>
            </a:pPr>
            <a:r>
              <a:rPr lang="en-US" sz="4200" b="1" i="0" spc="42">
                <a:solidFill>
                  <a:srgbClr val="050707"/>
                </a:solidFill>
                <a:latin typeface="Poppins Light"/>
              </a:rPr>
              <a:t>1. Emerging Adults Marketing Delivery Toolkit</a:t>
            </a:r>
          </a:p>
          <a:p>
            <a:pPr>
              <a:lnSpc>
                <a:spcPts val="8904"/>
              </a:lnSpc>
            </a:pPr>
            <a:r>
              <a:rPr lang="en-US" sz="4200" b="1" i="0" spc="42">
                <a:solidFill>
                  <a:srgbClr val="050707"/>
                </a:solidFill>
                <a:latin typeface="Poppins Light"/>
              </a:rPr>
              <a:t>2. Connecting People to People (Social Capital)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75786"/>
            <a:ext cx="9942157" cy="1231106"/>
          </a:xfrm>
          <a:prstGeom prst="rect">
            <a:avLst/>
          </a:prstGeom>
        </p:spPr>
        <p:txBody>
          <a:bodyPr lIns="0" tIns="0" rIns="0" bIns="0" rtlCol="0" anchor="t">
            <a:spAutoFit/>
          </a:bodyPr>
          <a:lstStyle/>
          <a:p>
            <a:pPr>
              <a:lnSpc>
                <a:spcPts val="9350"/>
              </a:lnSpc>
            </a:pPr>
            <a:r>
              <a:rPr lang="en-US" sz="8500" b="1" dirty="0">
                <a:solidFill>
                  <a:srgbClr val="D9B93E"/>
                </a:solidFill>
                <a:latin typeface="Poppins Bold"/>
              </a:rPr>
              <a:t>Emerging Adults</a:t>
            </a:r>
          </a:p>
        </p:txBody>
      </p:sp>
      <p:sp>
        <p:nvSpPr>
          <p:cNvPr id="3" name="TextBox 3"/>
          <p:cNvSpPr txBox="1"/>
          <p:nvPr/>
        </p:nvSpPr>
        <p:spPr>
          <a:xfrm>
            <a:off x="1118066" y="4421684"/>
            <a:ext cx="9238663" cy="769441"/>
          </a:xfrm>
          <a:prstGeom prst="rect">
            <a:avLst/>
          </a:prstGeom>
        </p:spPr>
        <p:txBody>
          <a:bodyPr lIns="0" tIns="0" rIns="0" bIns="0" rtlCol="0" anchor="t">
            <a:spAutoFit/>
          </a:bodyPr>
          <a:lstStyle/>
          <a:p>
            <a:pPr>
              <a:lnSpc>
                <a:spcPts val="6000"/>
              </a:lnSpc>
            </a:pPr>
            <a:r>
              <a:rPr lang="en-US" sz="5000" b="0" spc="45" dirty="0">
                <a:solidFill>
                  <a:srgbClr val="050707"/>
                </a:solidFill>
                <a:latin typeface="Poppins Bold"/>
              </a:rPr>
              <a:t>Who are they, and why?</a:t>
            </a:r>
          </a:p>
        </p:txBody>
      </p:sp>
      <p:grpSp>
        <p:nvGrpSpPr>
          <p:cNvPr id="4" name="Group 4"/>
          <p:cNvGrpSpPr/>
          <p:nvPr/>
        </p:nvGrpSpPr>
        <p:grpSpPr>
          <a:xfrm>
            <a:off x="15737996" y="6780276"/>
            <a:ext cx="2291353" cy="3140360"/>
            <a:chOff x="0" y="0"/>
            <a:chExt cx="3055137" cy="4187147"/>
          </a:xfrm>
        </p:grpSpPr>
        <p:grpSp>
          <p:nvGrpSpPr>
            <p:cNvPr id="5" name="Group 5"/>
            <p:cNvGrpSpPr/>
            <p:nvPr/>
          </p:nvGrpSpPr>
          <p:grpSpPr>
            <a:xfrm>
              <a:off x="0" y="1132011"/>
              <a:ext cx="3055137" cy="305513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7" name="AutoShape 7"/>
            <p:cNvSpPr/>
            <p:nvPr/>
          </p:nvSpPr>
          <p:spPr>
            <a:xfrm rot="-10800000">
              <a:off x="2284247" y="0"/>
              <a:ext cx="57129" cy="2570805"/>
            </a:xfrm>
            <a:prstGeom prst="rect">
              <a:avLst/>
            </a:prstGeom>
            <a:solidFill>
              <a:srgbClr val="050707"/>
            </a:solidFill>
          </p:spPr>
        </p:sp>
        <p:sp>
          <p:nvSpPr>
            <p:cNvPr id="8" name="AutoShape 8"/>
            <p:cNvSpPr/>
            <p:nvPr/>
          </p:nvSpPr>
          <p:spPr>
            <a:xfrm rot="-10800000">
              <a:off x="1998602" y="342774"/>
              <a:ext cx="57129" cy="2570805"/>
            </a:xfrm>
            <a:prstGeom prst="rect">
              <a:avLst/>
            </a:prstGeom>
            <a:solidFill>
              <a:srgbClr val="050707"/>
            </a:solidFill>
          </p:spPr>
        </p:sp>
      </p:grpSp>
      <p:grpSp>
        <p:nvGrpSpPr>
          <p:cNvPr id="9" name="Group 9"/>
          <p:cNvGrpSpPr/>
          <p:nvPr/>
        </p:nvGrpSpPr>
        <p:grpSpPr>
          <a:xfrm rot="5400000">
            <a:off x="121948" y="-819444"/>
            <a:ext cx="2291353" cy="3140360"/>
            <a:chOff x="0" y="0"/>
            <a:chExt cx="3055137" cy="4187147"/>
          </a:xfrm>
        </p:grpSpPr>
        <p:grpSp>
          <p:nvGrpSpPr>
            <p:cNvPr id="10" name="Group 10"/>
            <p:cNvGrpSpPr/>
            <p:nvPr/>
          </p:nvGrpSpPr>
          <p:grpSpPr>
            <a:xfrm>
              <a:off x="0" y="1132011"/>
              <a:ext cx="3055137" cy="3055137"/>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2" name="AutoShape 12"/>
            <p:cNvSpPr/>
            <p:nvPr/>
          </p:nvSpPr>
          <p:spPr>
            <a:xfrm rot="-10800000">
              <a:off x="2284247" y="0"/>
              <a:ext cx="57129" cy="2570805"/>
            </a:xfrm>
            <a:prstGeom prst="rect">
              <a:avLst/>
            </a:prstGeom>
            <a:solidFill>
              <a:srgbClr val="050707"/>
            </a:solidFill>
          </p:spPr>
        </p:sp>
        <p:sp>
          <p:nvSpPr>
            <p:cNvPr id="13" name="AutoShape 13"/>
            <p:cNvSpPr/>
            <p:nvPr/>
          </p:nvSpPr>
          <p:spPr>
            <a:xfrm rot="-10800000">
              <a:off x="1998602" y="342774"/>
              <a:ext cx="57129" cy="2570805"/>
            </a:xfrm>
            <a:prstGeom prst="rect">
              <a:avLst/>
            </a:prstGeom>
            <a:solidFill>
              <a:srgbClr val="050707"/>
            </a:solidFill>
          </p:spPr>
        </p:sp>
      </p:grpSp>
      <p:pic>
        <p:nvPicPr>
          <p:cNvPr id="14" name="Picture 14"/>
          <p:cNvPicPr>
            <a:picLocks noChangeAspect="1"/>
          </p:cNvPicPr>
          <p:nvPr/>
        </p:nvPicPr>
        <p:blipFill>
          <a:blip r:embed="rId2"/>
          <a:srcRect/>
          <a:stretch>
            <a:fillRect/>
          </a:stretch>
        </p:blipFill>
        <p:spPr>
          <a:xfrm>
            <a:off x="10809828" y="2273303"/>
            <a:ext cx="7352257" cy="73154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4286" b="23971"/>
          <a:stretch>
            <a:fillRect/>
          </a:stretch>
        </p:blipFill>
        <p:spPr>
          <a:xfrm>
            <a:off x="-170638" y="-190500"/>
            <a:ext cx="18630088" cy="3333750"/>
          </a:xfrm>
          <a:prstGeom prst="rect">
            <a:avLst/>
          </a:prstGeom>
        </p:spPr>
      </p:pic>
      <p:sp>
        <p:nvSpPr>
          <p:cNvPr id="3" name="TextBox 3"/>
          <p:cNvSpPr txBox="1"/>
          <p:nvPr/>
        </p:nvSpPr>
        <p:spPr>
          <a:xfrm>
            <a:off x="3861868" y="6301791"/>
            <a:ext cx="14168669" cy="2445901"/>
          </a:xfrm>
          <a:prstGeom prst="rect">
            <a:avLst/>
          </a:prstGeom>
        </p:spPr>
        <p:txBody>
          <a:bodyPr lIns="0" tIns="0" rIns="0" bIns="0" rtlCol="0" anchor="t">
            <a:spAutoFit/>
          </a:bodyPr>
          <a:lstStyle/>
          <a:p>
            <a:pPr marL="495300" lvl="1" indent="-247650">
              <a:lnSpc>
                <a:spcPts val="6780"/>
              </a:lnSpc>
              <a:buFont typeface="Arial"/>
              <a:buChar char="•"/>
            </a:pPr>
            <a:r>
              <a:rPr lang="en-US" sz="3000" b="1" i="0" spc="30">
                <a:solidFill>
                  <a:srgbClr val="050707"/>
                </a:solidFill>
                <a:latin typeface="Poppins Light"/>
              </a:rPr>
              <a:t>Toolkit adaptable to each community, defining best practices </a:t>
            </a:r>
          </a:p>
          <a:p>
            <a:pPr marL="495300" lvl="1" indent="-247650">
              <a:lnSpc>
                <a:spcPts val="6780"/>
              </a:lnSpc>
              <a:buFont typeface="Arial"/>
              <a:buChar char="•"/>
            </a:pPr>
            <a:r>
              <a:rPr lang="en-US" sz="3000" b="1" i="0" spc="30">
                <a:solidFill>
                  <a:srgbClr val="050707"/>
                </a:solidFill>
                <a:latin typeface="Poppins Light"/>
              </a:rPr>
              <a:t> Social Media-ready videos</a:t>
            </a:r>
          </a:p>
          <a:p>
            <a:pPr marL="495300" lvl="1" indent="-247650">
              <a:lnSpc>
                <a:spcPts val="6780"/>
              </a:lnSpc>
              <a:buFont typeface="Arial"/>
              <a:buChar char="•"/>
            </a:pPr>
            <a:r>
              <a:rPr lang="en-US" sz="3000" b="1" i="0" spc="30">
                <a:solidFill>
                  <a:srgbClr val="050707"/>
                </a:solidFill>
                <a:latin typeface="Poppins Light"/>
              </a:rPr>
              <a:t>App creation for statewide, one-stop source for EA services</a:t>
            </a:r>
          </a:p>
        </p:txBody>
      </p:sp>
      <p:sp>
        <p:nvSpPr>
          <p:cNvPr id="4" name="TextBox 4"/>
          <p:cNvSpPr txBox="1"/>
          <p:nvPr/>
        </p:nvSpPr>
        <p:spPr>
          <a:xfrm>
            <a:off x="3942102" y="3603962"/>
            <a:ext cx="14228244" cy="2256772"/>
          </a:xfrm>
          <a:prstGeom prst="rect">
            <a:avLst/>
          </a:prstGeom>
        </p:spPr>
        <p:txBody>
          <a:bodyPr lIns="0" tIns="0" rIns="0" bIns="0" rtlCol="0" anchor="t">
            <a:spAutoFit/>
          </a:bodyPr>
          <a:lstStyle/>
          <a:p>
            <a:pPr>
              <a:lnSpc>
                <a:spcPts val="8702"/>
              </a:lnSpc>
            </a:pPr>
            <a:r>
              <a:rPr lang="en-US" sz="7911" b="1" dirty="0">
                <a:solidFill>
                  <a:srgbClr val="050707"/>
                </a:solidFill>
                <a:latin typeface="Poppins Bold"/>
              </a:rPr>
              <a:t>1. Emerging Adults Marketing Delivery Toolkit</a:t>
            </a:r>
          </a:p>
        </p:txBody>
      </p:sp>
      <p:sp>
        <p:nvSpPr>
          <p:cNvPr id="5" name="TextBox 5"/>
          <p:cNvSpPr txBox="1"/>
          <p:nvPr/>
        </p:nvSpPr>
        <p:spPr>
          <a:xfrm>
            <a:off x="1428550" y="7568342"/>
            <a:ext cx="16190055" cy="795957"/>
          </a:xfrm>
          <a:prstGeom prst="rect">
            <a:avLst/>
          </a:prstGeom>
        </p:spPr>
        <p:txBody>
          <a:bodyPr lIns="0" tIns="0" rIns="0" bIns="0" rtlCol="0" anchor="t">
            <a:spAutoFit/>
          </a:bodyPr>
          <a:lstStyle/>
          <a:p>
            <a:pPr algn="r">
              <a:lnSpc>
                <a:spcPts val="6372"/>
              </a:lnSpc>
            </a:pPr>
            <a:r>
              <a:rPr lang="en-US" sz="5310" b="0" i="1" spc="531">
                <a:solidFill>
                  <a:srgbClr val="D9B93E"/>
                </a:solidFill>
                <a:latin typeface="Poppins Bold"/>
              </a:rPr>
              <a:t> </a:t>
            </a:r>
          </a:p>
        </p:txBody>
      </p:sp>
      <p:grpSp>
        <p:nvGrpSpPr>
          <p:cNvPr id="6" name="Group 6"/>
          <p:cNvGrpSpPr/>
          <p:nvPr/>
        </p:nvGrpSpPr>
        <p:grpSpPr>
          <a:xfrm>
            <a:off x="-669104" y="1674046"/>
            <a:ext cx="4280288" cy="3319407"/>
            <a:chOff x="0" y="0"/>
            <a:chExt cx="5707051" cy="4425876"/>
          </a:xfrm>
        </p:grpSpPr>
        <p:grpSp>
          <p:nvGrpSpPr>
            <p:cNvPr id="7" name="Group 7"/>
            <p:cNvGrpSpPr/>
            <p:nvPr/>
          </p:nvGrpSpPr>
          <p:grpSpPr>
            <a:xfrm>
              <a:off x="0" y="0"/>
              <a:ext cx="4425876" cy="4425876"/>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9" name="AutoShape 9"/>
            <p:cNvSpPr/>
            <p:nvPr/>
          </p:nvSpPr>
          <p:spPr>
            <a:xfrm rot="5400000">
              <a:off x="3720202" y="705674"/>
              <a:ext cx="68512" cy="3083041"/>
            </a:xfrm>
            <a:prstGeom prst="rect">
              <a:avLst/>
            </a:prstGeom>
            <a:solidFill>
              <a:srgbClr val="050707"/>
            </a:solidFill>
          </p:spPr>
        </p:sp>
        <p:sp>
          <p:nvSpPr>
            <p:cNvPr id="10" name="AutoShape 10"/>
            <p:cNvSpPr/>
            <p:nvPr/>
          </p:nvSpPr>
          <p:spPr>
            <a:xfrm rot="5400000">
              <a:off x="4131274" y="1048234"/>
              <a:ext cx="68512" cy="3083041"/>
            </a:xfrm>
            <a:prstGeom prst="rect">
              <a:avLst/>
            </a:prstGeom>
            <a:solidFill>
              <a:srgbClr val="050707"/>
            </a:solidFill>
          </p:spPr>
        </p:sp>
      </p:grpSp>
      <p:grpSp>
        <p:nvGrpSpPr>
          <p:cNvPr id="11" name="Group 11"/>
          <p:cNvGrpSpPr/>
          <p:nvPr/>
        </p:nvGrpSpPr>
        <p:grpSpPr>
          <a:xfrm>
            <a:off x="15958901" y="6607548"/>
            <a:ext cx="3319407" cy="4280288"/>
            <a:chOff x="0" y="0"/>
            <a:chExt cx="4425876" cy="5707051"/>
          </a:xfrm>
        </p:grpSpPr>
        <p:grpSp>
          <p:nvGrpSpPr>
            <p:cNvPr id="12" name="Group 12"/>
            <p:cNvGrpSpPr/>
            <p:nvPr/>
          </p:nvGrpSpPr>
          <p:grpSpPr>
            <a:xfrm rot="-5400000">
              <a:off x="0" y="1281175"/>
              <a:ext cx="4425876" cy="4425876"/>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4" name="AutoShape 14"/>
            <p:cNvSpPr/>
            <p:nvPr/>
          </p:nvSpPr>
          <p:spPr>
            <a:xfrm>
              <a:off x="2212938" y="411072"/>
              <a:ext cx="68512" cy="3083041"/>
            </a:xfrm>
            <a:prstGeom prst="rect">
              <a:avLst/>
            </a:prstGeom>
            <a:solidFill>
              <a:srgbClr val="050707"/>
            </a:solidFill>
          </p:spPr>
        </p:sp>
        <p:sp>
          <p:nvSpPr>
            <p:cNvPr id="15" name="AutoShape 15"/>
            <p:cNvSpPr/>
            <p:nvPr/>
          </p:nvSpPr>
          <p:spPr>
            <a:xfrm>
              <a:off x="2555498" y="0"/>
              <a:ext cx="68512" cy="3083041"/>
            </a:xfrm>
            <a:prstGeom prst="rect">
              <a:avLst/>
            </a:prstGeom>
            <a:solidFill>
              <a:srgbClr val="050707"/>
            </a:solid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4286" b="23971"/>
          <a:stretch>
            <a:fillRect/>
          </a:stretch>
        </p:blipFill>
        <p:spPr>
          <a:xfrm>
            <a:off x="-170638" y="-190500"/>
            <a:ext cx="18630088" cy="3333750"/>
          </a:xfrm>
          <a:prstGeom prst="rect">
            <a:avLst/>
          </a:prstGeom>
        </p:spPr>
      </p:pic>
      <p:sp>
        <p:nvSpPr>
          <p:cNvPr id="3" name="TextBox 3"/>
          <p:cNvSpPr txBox="1"/>
          <p:nvPr/>
        </p:nvSpPr>
        <p:spPr>
          <a:xfrm>
            <a:off x="3848595" y="6314282"/>
            <a:ext cx="14168669" cy="3367802"/>
          </a:xfrm>
          <a:prstGeom prst="rect">
            <a:avLst/>
          </a:prstGeom>
        </p:spPr>
        <p:txBody>
          <a:bodyPr lIns="0" tIns="0" rIns="0" bIns="0" rtlCol="0" anchor="t">
            <a:spAutoFit/>
          </a:bodyPr>
          <a:lstStyle/>
          <a:p>
            <a:pPr marL="495299" lvl="1" indent="-247650">
              <a:lnSpc>
                <a:spcPts val="5459"/>
              </a:lnSpc>
              <a:buFont typeface="Arial"/>
              <a:buChar char="•"/>
            </a:pPr>
            <a:r>
              <a:rPr lang="en-US" sz="3000" b="1" i="0" spc="30">
                <a:solidFill>
                  <a:srgbClr val="050707"/>
                </a:solidFill>
                <a:latin typeface="Poppins Light"/>
              </a:rPr>
              <a:t>Building EA services outside the library, in the EA community</a:t>
            </a:r>
          </a:p>
          <a:p>
            <a:pPr marL="495300" lvl="1" indent="-247650">
              <a:lnSpc>
                <a:spcPts val="5460"/>
              </a:lnSpc>
              <a:buFont typeface="Arial"/>
              <a:buChar char="•"/>
            </a:pPr>
            <a:r>
              <a:rPr lang="en-US" sz="3000" b="1" i="0" spc="30">
                <a:solidFill>
                  <a:srgbClr val="050707"/>
                </a:solidFill>
                <a:latin typeface="Poppins Light"/>
              </a:rPr>
              <a:t>Digital service/presence</a:t>
            </a:r>
          </a:p>
          <a:p>
            <a:pPr marL="495299" lvl="1" indent="-247650">
              <a:lnSpc>
                <a:spcPts val="5459"/>
              </a:lnSpc>
              <a:buFont typeface="Arial"/>
              <a:buChar char="•"/>
            </a:pPr>
            <a:r>
              <a:rPr lang="en-US" sz="3000" b="1" i="0" spc="30">
                <a:solidFill>
                  <a:srgbClr val="050707"/>
                </a:solidFill>
                <a:latin typeface="Poppins Light"/>
              </a:rPr>
              <a:t>Library as a community space</a:t>
            </a:r>
          </a:p>
          <a:p>
            <a:pPr marL="495299" lvl="1" indent="-247650">
              <a:lnSpc>
                <a:spcPts val="5459"/>
              </a:lnSpc>
              <a:buFont typeface="Arial"/>
              <a:buChar char="•"/>
            </a:pPr>
            <a:r>
              <a:rPr lang="en-US" sz="3000" b="1" i="0" spc="30">
                <a:solidFill>
                  <a:srgbClr val="050707"/>
                </a:solidFill>
                <a:latin typeface="Poppins Light"/>
              </a:rPr>
              <a:t>Mentor matchmaking</a:t>
            </a:r>
          </a:p>
          <a:p>
            <a:pPr marL="495300" lvl="1" indent="-247650">
              <a:lnSpc>
                <a:spcPts val="5460"/>
              </a:lnSpc>
              <a:buFont typeface="Arial"/>
              <a:buChar char="•"/>
            </a:pPr>
            <a:r>
              <a:rPr lang="en-US" sz="3000" b="1" i="0" spc="30">
                <a:solidFill>
                  <a:srgbClr val="050707"/>
                </a:solidFill>
                <a:latin typeface="Poppins Light"/>
              </a:rPr>
              <a:t>Connect people to build social capital</a:t>
            </a:r>
          </a:p>
        </p:txBody>
      </p:sp>
      <p:sp>
        <p:nvSpPr>
          <p:cNvPr id="4" name="TextBox 4"/>
          <p:cNvSpPr txBox="1"/>
          <p:nvPr/>
        </p:nvSpPr>
        <p:spPr>
          <a:xfrm>
            <a:off x="3942102" y="3603962"/>
            <a:ext cx="14228244" cy="2256772"/>
          </a:xfrm>
          <a:prstGeom prst="rect">
            <a:avLst/>
          </a:prstGeom>
        </p:spPr>
        <p:txBody>
          <a:bodyPr lIns="0" tIns="0" rIns="0" bIns="0" rtlCol="0" anchor="t">
            <a:spAutoFit/>
          </a:bodyPr>
          <a:lstStyle/>
          <a:p>
            <a:pPr>
              <a:lnSpc>
                <a:spcPts val="8702"/>
              </a:lnSpc>
            </a:pPr>
            <a:r>
              <a:rPr lang="en-US" sz="7911" b="1" dirty="0">
                <a:solidFill>
                  <a:srgbClr val="050707"/>
                </a:solidFill>
                <a:latin typeface="Poppins Bold"/>
              </a:rPr>
              <a:t>2. Connecting People to People (Social Capital)</a:t>
            </a:r>
          </a:p>
        </p:txBody>
      </p:sp>
      <p:grpSp>
        <p:nvGrpSpPr>
          <p:cNvPr id="5" name="Group 5"/>
          <p:cNvGrpSpPr/>
          <p:nvPr/>
        </p:nvGrpSpPr>
        <p:grpSpPr>
          <a:xfrm>
            <a:off x="-669104" y="1674046"/>
            <a:ext cx="4280288" cy="3319407"/>
            <a:chOff x="0" y="0"/>
            <a:chExt cx="5707051" cy="4425876"/>
          </a:xfrm>
        </p:grpSpPr>
        <p:grpSp>
          <p:nvGrpSpPr>
            <p:cNvPr id="6" name="Group 6"/>
            <p:cNvGrpSpPr/>
            <p:nvPr/>
          </p:nvGrpSpPr>
          <p:grpSpPr>
            <a:xfrm>
              <a:off x="0" y="0"/>
              <a:ext cx="4425876" cy="442587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8" name="AutoShape 8"/>
            <p:cNvSpPr/>
            <p:nvPr/>
          </p:nvSpPr>
          <p:spPr>
            <a:xfrm rot="5400000">
              <a:off x="3720202" y="705674"/>
              <a:ext cx="68512" cy="3083041"/>
            </a:xfrm>
            <a:prstGeom prst="rect">
              <a:avLst/>
            </a:prstGeom>
            <a:solidFill>
              <a:srgbClr val="050707"/>
            </a:solidFill>
          </p:spPr>
        </p:sp>
        <p:sp>
          <p:nvSpPr>
            <p:cNvPr id="9" name="AutoShape 9"/>
            <p:cNvSpPr/>
            <p:nvPr/>
          </p:nvSpPr>
          <p:spPr>
            <a:xfrm rot="5400000">
              <a:off x="4131274" y="1048234"/>
              <a:ext cx="68512" cy="3083041"/>
            </a:xfrm>
            <a:prstGeom prst="rect">
              <a:avLst/>
            </a:prstGeom>
            <a:solidFill>
              <a:srgbClr val="050707"/>
            </a:solidFill>
          </p:spPr>
        </p:sp>
      </p:grpSp>
      <p:grpSp>
        <p:nvGrpSpPr>
          <p:cNvPr id="10" name="Group 10"/>
          <p:cNvGrpSpPr/>
          <p:nvPr/>
        </p:nvGrpSpPr>
        <p:grpSpPr>
          <a:xfrm>
            <a:off x="15958901" y="6607548"/>
            <a:ext cx="3319407" cy="4280288"/>
            <a:chOff x="0" y="0"/>
            <a:chExt cx="4425876" cy="5707051"/>
          </a:xfrm>
        </p:grpSpPr>
        <p:grpSp>
          <p:nvGrpSpPr>
            <p:cNvPr id="11" name="Group 11"/>
            <p:cNvGrpSpPr/>
            <p:nvPr/>
          </p:nvGrpSpPr>
          <p:grpSpPr>
            <a:xfrm rot="-5400000">
              <a:off x="0" y="1281175"/>
              <a:ext cx="4425876" cy="442587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3" name="AutoShape 13"/>
            <p:cNvSpPr/>
            <p:nvPr/>
          </p:nvSpPr>
          <p:spPr>
            <a:xfrm>
              <a:off x="2212938" y="411072"/>
              <a:ext cx="68512" cy="3083041"/>
            </a:xfrm>
            <a:prstGeom prst="rect">
              <a:avLst/>
            </a:prstGeom>
            <a:solidFill>
              <a:srgbClr val="050707"/>
            </a:solidFill>
          </p:spPr>
        </p:sp>
        <p:sp>
          <p:nvSpPr>
            <p:cNvPr id="14" name="AutoShape 14"/>
            <p:cNvSpPr/>
            <p:nvPr/>
          </p:nvSpPr>
          <p:spPr>
            <a:xfrm>
              <a:off x="2555498" y="0"/>
              <a:ext cx="68512" cy="3083041"/>
            </a:xfrm>
            <a:prstGeom prst="rect">
              <a:avLst/>
            </a:prstGeom>
            <a:solidFill>
              <a:srgbClr val="050707"/>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1004" y="6637715"/>
            <a:ext cx="3319407" cy="4280288"/>
            <a:chOff x="0" y="0"/>
            <a:chExt cx="4425876" cy="5707051"/>
          </a:xfrm>
        </p:grpSpPr>
        <p:grpSp>
          <p:nvGrpSpPr>
            <p:cNvPr id="3" name="Group 3"/>
            <p:cNvGrpSpPr/>
            <p:nvPr/>
          </p:nvGrpSpPr>
          <p:grpSpPr>
            <a:xfrm>
              <a:off x="0" y="1281175"/>
              <a:ext cx="4425876" cy="4425876"/>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5" name="AutoShape 5"/>
            <p:cNvSpPr/>
            <p:nvPr/>
          </p:nvSpPr>
          <p:spPr>
            <a:xfrm>
              <a:off x="1801866" y="411072"/>
              <a:ext cx="68512" cy="3083041"/>
            </a:xfrm>
            <a:prstGeom prst="rect">
              <a:avLst/>
            </a:prstGeom>
            <a:solidFill>
              <a:srgbClr val="050707"/>
            </a:solidFill>
          </p:spPr>
        </p:sp>
        <p:sp>
          <p:nvSpPr>
            <p:cNvPr id="6" name="AutoShape 6"/>
            <p:cNvSpPr/>
            <p:nvPr/>
          </p:nvSpPr>
          <p:spPr>
            <a:xfrm>
              <a:off x="2144426" y="0"/>
              <a:ext cx="68512" cy="3083041"/>
            </a:xfrm>
            <a:prstGeom prst="rect">
              <a:avLst/>
            </a:prstGeom>
            <a:solidFill>
              <a:srgbClr val="050707"/>
            </a:solidFill>
          </p:spPr>
        </p:sp>
      </p:grpSp>
      <p:grpSp>
        <p:nvGrpSpPr>
          <p:cNvPr id="7" name="Group 7"/>
          <p:cNvGrpSpPr/>
          <p:nvPr/>
        </p:nvGrpSpPr>
        <p:grpSpPr>
          <a:xfrm>
            <a:off x="14638715" y="-1050104"/>
            <a:ext cx="4280288" cy="3319407"/>
            <a:chOff x="0" y="0"/>
            <a:chExt cx="5707051" cy="4425876"/>
          </a:xfrm>
        </p:grpSpPr>
        <p:grpSp>
          <p:nvGrpSpPr>
            <p:cNvPr id="8" name="Group 8"/>
            <p:cNvGrpSpPr/>
            <p:nvPr/>
          </p:nvGrpSpPr>
          <p:grpSpPr>
            <a:xfrm>
              <a:off x="1281175" y="0"/>
              <a:ext cx="4425876" cy="4425876"/>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0" name="AutoShape 10"/>
            <p:cNvSpPr/>
            <p:nvPr/>
          </p:nvSpPr>
          <p:spPr>
            <a:xfrm rot="5400000">
              <a:off x="1507264" y="853402"/>
              <a:ext cx="68512" cy="3083041"/>
            </a:xfrm>
            <a:prstGeom prst="rect">
              <a:avLst/>
            </a:prstGeom>
            <a:solidFill>
              <a:srgbClr val="050707"/>
            </a:solidFill>
          </p:spPr>
        </p:sp>
        <p:sp>
          <p:nvSpPr>
            <p:cNvPr id="11" name="AutoShape 11"/>
            <p:cNvSpPr/>
            <p:nvPr/>
          </p:nvSpPr>
          <p:spPr>
            <a:xfrm rot="5400000">
              <a:off x="1918336" y="1195962"/>
              <a:ext cx="68512" cy="3083041"/>
            </a:xfrm>
            <a:prstGeom prst="rect">
              <a:avLst/>
            </a:prstGeom>
            <a:solidFill>
              <a:srgbClr val="050707"/>
            </a:solidFill>
          </p:spPr>
        </p:sp>
      </p:grpSp>
      <p:sp>
        <p:nvSpPr>
          <p:cNvPr id="12" name="TextBox 12"/>
          <p:cNvSpPr txBox="1"/>
          <p:nvPr/>
        </p:nvSpPr>
        <p:spPr>
          <a:xfrm>
            <a:off x="1028700" y="1123950"/>
            <a:ext cx="8293221" cy="1388842"/>
          </a:xfrm>
          <a:prstGeom prst="rect">
            <a:avLst/>
          </a:prstGeom>
        </p:spPr>
        <p:txBody>
          <a:bodyPr lIns="0" tIns="0" rIns="0" bIns="0" rtlCol="0" anchor="t">
            <a:spAutoFit/>
          </a:bodyPr>
          <a:lstStyle/>
          <a:p>
            <a:pPr>
              <a:lnSpc>
                <a:spcPts val="10560"/>
              </a:lnSpc>
            </a:pPr>
            <a:r>
              <a:rPr lang="en-US" sz="9600" b="1" dirty="0" smtClean="0">
                <a:solidFill>
                  <a:srgbClr val="050707"/>
                </a:solidFill>
                <a:latin typeface="Poppins Bold"/>
              </a:rPr>
              <a:t>Thank you!</a:t>
            </a:r>
            <a:endParaRPr lang="en-US" sz="9600" b="1" dirty="0">
              <a:solidFill>
                <a:srgbClr val="050707"/>
              </a:solidFill>
              <a:latin typeface="Poppins Bold"/>
            </a:endParaRPr>
          </a:p>
        </p:txBody>
      </p:sp>
      <p:sp>
        <p:nvSpPr>
          <p:cNvPr id="13" name="TextBox 13"/>
          <p:cNvSpPr txBox="1"/>
          <p:nvPr/>
        </p:nvSpPr>
        <p:spPr>
          <a:xfrm>
            <a:off x="2688404" y="6715221"/>
            <a:ext cx="15503167" cy="2062639"/>
          </a:xfrm>
          <a:prstGeom prst="rect">
            <a:avLst/>
          </a:prstGeom>
        </p:spPr>
        <p:txBody>
          <a:bodyPr lIns="0" tIns="0" rIns="0" bIns="0" rtlCol="0" anchor="t">
            <a:spAutoFit/>
          </a:bodyPr>
          <a:lstStyle/>
          <a:p>
            <a:pPr algn="r">
              <a:lnSpc>
                <a:spcPts val="4200"/>
              </a:lnSpc>
            </a:pPr>
            <a:r>
              <a:rPr lang="en-US" sz="2800" b="0" i="0" spc="28">
                <a:solidFill>
                  <a:srgbClr val="050707"/>
                </a:solidFill>
                <a:latin typeface="Poppins Light"/>
              </a:rPr>
              <a:t>Developing Leaders in California Libraries is a program of the California Library Association, supported in whole or in part by the U.S. Institute of Museum and Library Services under the provisions of the Library Services and Technology Act, administered in California by the State Librarian.</a:t>
            </a:r>
          </a:p>
        </p:txBody>
      </p:sp>
      <p:sp>
        <p:nvSpPr>
          <p:cNvPr id="14" name="TextBox 14"/>
          <p:cNvSpPr txBox="1"/>
          <p:nvPr/>
        </p:nvSpPr>
        <p:spPr>
          <a:xfrm>
            <a:off x="7533675" y="5238977"/>
            <a:ext cx="9715900" cy="563285"/>
          </a:xfrm>
          <a:prstGeom prst="rect">
            <a:avLst/>
          </a:prstGeom>
        </p:spPr>
        <p:txBody>
          <a:bodyPr lIns="0" tIns="0" rIns="0" bIns="0" rtlCol="0" anchor="t">
            <a:spAutoFit/>
          </a:bodyPr>
          <a:lstStyle/>
          <a:p>
            <a:pPr algn="r">
              <a:lnSpc>
                <a:spcPts val="4680"/>
              </a:lnSpc>
            </a:pPr>
            <a:r>
              <a:rPr lang="en-US" sz="3600" b="1" i="0" spc="359">
                <a:solidFill>
                  <a:srgbClr val="D9B93E"/>
                </a:solidFill>
                <a:latin typeface="Poppins Light"/>
              </a:rPr>
              <a:t> </a:t>
            </a:r>
          </a:p>
        </p:txBody>
      </p:sp>
      <p:sp>
        <p:nvSpPr>
          <p:cNvPr id="15" name="TextBox 15"/>
          <p:cNvSpPr txBox="1"/>
          <p:nvPr/>
        </p:nvSpPr>
        <p:spPr>
          <a:xfrm>
            <a:off x="7543400" y="3547770"/>
            <a:ext cx="9715900" cy="563285"/>
          </a:xfrm>
          <a:prstGeom prst="rect">
            <a:avLst/>
          </a:prstGeom>
        </p:spPr>
        <p:txBody>
          <a:bodyPr lIns="0" tIns="0" rIns="0" bIns="0" rtlCol="0" anchor="t">
            <a:spAutoFit/>
          </a:bodyPr>
          <a:lstStyle/>
          <a:p>
            <a:pPr algn="r">
              <a:lnSpc>
                <a:spcPts val="4680"/>
              </a:lnSpc>
            </a:pPr>
            <a:r>
              <a:rPr lang="en-US" sz="3600" b="1" i="0" spc="359">
                <a:solidFill>
                  <a:srgbClr val="D9B93E"/>
                </a:solidFill>
                <a:latin typeface="Poppins Light"/>
              </a:rPr>
              <a:t> </a:t>
            </a:r>
          </a:p>
        </p:txBody>
      </p:sp>
      <p:sp>
        <p:nvSpPr>
          <p:cNvPr id="16" name="TextBox 16"/>
          <p:cNvSpPr txBox="1"/>
          <p:nvPr/>
        </p:nvSpPr>
        <p:spPr>
          <a:xfrm>
            <a:off x="7533675" y="1856563"/>
            <a:ext cx="9715900" cy="563285"/>
          </a:xfrm>
          <a:prstGeom prst="rect">
            <a:avLst/>
          </a:prstGeom>
        </p:spPr>
        <p:txBody>
          <a:bodyPr lIns="0" tIns="0" rIns="0" bIns="0" rtlCol="0" anchor="t">
            <a:spAutoFit/>
          </a:bodyPr>
          <a:lstStyle/>
          <a:p>
            <a:pPr algn="r">
              <a:lnSpc>
                <a:spcPts val="4680"/>
              </a:lnSpc>
            </a:pPr>
            <a:r>
              <a:rPr lang="en-US" sz="3600" b="1" i="0" spc="359">
                <a:solidFill>
                  <a:srgbClr val="D9B93E"/>
                </a:solidFill>
                <a:latin typeface="Poppins Light"/>
              </a:rPr>
              <a:t> </a:t>
            </a:r>
          </a:p>
        </p:txBody>
      </p:sp>
      <p:pic>
        <p:nvPicPr>
          <p:cNvPr id="17" name="Picture 17"/>
          <p:cNvPicPr>
            <a:picLocks noChangeAspect="1"/>
          </p:cNvPicPr>
          <p:nvPr/>
        </p:nvPicPr>
        <p:blipFill>
          <a:blip r:embed="rId2"/>
          <a:srcRect/>
          <a:stretch>
            <a:fillRect/>
          </a:stretch>
        </p:blipFill>
        <p:spPr>
          <a:xfrm>
            <a:off x="10028165" y="9119590"/>
            <a:ext cx="3150409" cy="1167410"/>
          </a:xfrm>
          <a:prstGeom prst="rect">
            <a:avLst/>
          </a:prstGeom>
        </p:spPr>
      </p:pic>
      <p:pic>
        <p:nvPicPr>
          <p:cNvPr id="18" name="Picture 18"/>
          <p:cNvPicPr>
            <a:picLocks noChangeAspect="1"/>
          </p:cNvPicPr>
          <p:nvPr/>
        </p:nvPicPr>
        <p:blipFill>
          <a:blip r:embed="rId3"/>
          <a:srcRect/>
          <a:stretch>
            <a:fillRect/>
          </a:stretch>
        </p:blipFill>
        <p:spPr>
          <a:xfrm>
            <a:off x="13912916" y="9419279"/>
            <a:ext cx="4007777" cy="568031"/>
          </a:xfrm>
          <a:prstGeom prst="rect">
            <a:avLst/>
          </a:prstGeom>
        </p:spPr>
      </p:pic>
      <p:pic>
        <p:nvPicPr>
          <p:cNvPr id="19" name="Picture 19"/>
          <p:cNvPicPr>
            <a:picLocks noChangeAspect="1"/>
          </p:cNvPicPr>
          <p:nvPr/>
        </p:nvPicPr>
        <p:blipFill>
          <a:blip r:embed="rId4"/>
          <a:srcRect/>
          <a:stretch>
            <a:fillRect/>
          </a:stretch>
        </p:blipFill>
        <p:spPr>
          <a:xfrm>
            <a:off x="5175311" y="9240028"/>
            <a:ext cx="3438352" cy="9265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02165" y="450680"/>
            <a:ext cx="952500" cy="952500"/>
          </a:xfrm>
          <a:prstGeom prst="rect">
            <a:avLst/>
          </a:prstGeom>
        </p:spPr>
      </p:pic>
      <p:pic>
        <p:nvPicPr>
          <p:cNvPr id="3" name="Picture 3"/>
          <p:cNvPicPr>
            <a:picLocks noChangeAspect="1"/>
          </p:cNvPicPr>
          <p:nvPr/>
        </p:nvPicPr>
        <p:blipFill>
          <a:blip r:embed="rId2"/>
          <a:srcRect/>
          <a:stretch>
            <a:fillRect/>
          </a:stretch>
        </p:blipFill>
        <p:spPr>
          <a:xfrm>
            <a:off x="8402165" y="2658368"/>
            <a:ext cx="952500" cy="952500"/>
          </a:xfrm>
          <a:prstGeom prst="rect">
            <a:avLst/>
          </a:prstGeom>
        </p:spPr>
      </p:pic>
      <p:pic>
        <p:nvPicPr>
          <p:cNvPr id="4" name="Picture 4"/>
          <p:cNvPicPr>
            <a:picLocks noChangeAspect="1"/>
          </p:cNvPicPr>
          <p:nvPr/>
        </p:nvPicPr>
        <p:blipFill>
          <a:blip r:embed="rId2"/>
          <a:srcRect/>
          <a:stretch>
            <a:fillRect/>
          </a:stretch>
        </p:blipFill>
        <p:spPr>
          <a:xfrm>
            <a:off x="8402165" y="4716387"/>
            <a:ext cx="952500" cy="952500"/>
          </a:xfrm>
          <a:prstGeom prst="rect">
            <a:avLst/>
          </a:prstGeom>
        </p:spPr>
      </p:pic>
      <p:pic>
        <p:nvPicPr>
          <p:cNvPr id="5" name="Picture 5"/>
          <p:cNvPicPr>
            <a:picLocks noChangeAspect="1"/>
          </p:cNvPicPr>
          <p:nvPr/>
        </p:nvPicPr>
        <p:blipFill>
          <a:blip r:embed="rId2"/>
          <a:srcRect/>
          <a:stretch>
            <a:fillRect/>
          </a:stretch>
        </p:blipFill>
        <p:spPr>
          <a:xfrm>
            <a:off x="8402165" y="7072934"/>
            <a:ext cx="952500" cy="952500"/>
          </a:xfrm>
          <a:prstGeom prst="rect">
            <a:avLst/>
          </a:prstGeom>
        </p:spPr>
      </p:pic>
      <p:sp>
        <p:nvSpPr>
          <p:cNvPr id="6" name="TextBox 6"/>
          <p:cNvSpPr txBox="1"/>
          <p:nvPr/>
        </p:nvSpPr>
        <p:spPr>
          <a:xfrm>
            <a:off x="9916765" y="614391"/>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LEAVING HOME</a:t>
            </a:r>
          </a:p>
        </p:txBody>
      </p:sp>
      <p:sp>
        <p:nvSpPr>
          <p:cNvPr id="7" name="TextBox 7"/>
          <p:cNvSpPr txBox="1"/>
          <p:nvPr/>
        </p:nvSpPr>
        <p:spPr>
          <a:xfrm>
            <a:off x="9916765" y="2822079"/>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FINISHING SCHOOL</a:t>
            </a:r>
          </a:p>
        </p:txBody>
      </p:sp>
      <p:sp>
        <p:nvSpPr>
          <p:cNvPr id="8" name="TextBox 8"/>
          <p:cNvSpPr txBox="1"/>
          <p:nvPr/>
        </p:nvSpPr>
        <p:spPr>
          <a:xfrm>
            <a:off x="9916765" y="4880098"/>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FINDING WORK</a:t>
            </a:r>
          </a:p>
        </p:txBody>
      </p:sp>
      <p:sp>
        <p:nvSpPr>
          <p:cNvPr id="9" name="TextBox 9"/>
          <p:cNvSpPr txBox="1"/>
          <p:nvPr/>
        </p:nvSpPr>
        <p:spPr>
          <a:xfrm>
            <a:off x="9916765" y="7236645"/>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GETTING MARRIED</a:t>
            </a:r>
          </a:p>
        </p:txBody>
      </p:sp>
      <p:sp>
        <p:nvSpPr>
          <p:cNvPr id="10" name="TextBox 10"/>
          <p:cNvSpPr txBox="1"/>
          <p:nvPr/>
        </p:nvSpPr>
        <p:spPr>
          <a:xfrm>
            <a:off x="1028700" y="1028700"/>
            <a:ext cx="5871134" cy="3259336"/>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"Big Five" Markers of Adulthood</a:t>
            </a:r>
          </a:p>
        </p:txBody>
      </p:sp>
      <p:grpSp>
        <p:nvGrpSpPr>
          <p:cNvPr id="11" name="Group 11"/>
          <p:cNvGrpSpPr/>
          <p:nvPr/>
        </p:nvGrpSpPr>
        <p:grpSpPr>
          <a:xfrm>
            <a:off x="-1376239" y="6726327"/>
            <a:ext cx="6088178" cy="4665437"/>
            <a:chOff x="0" y="0"/>
            <a:chExt cx="8117571" cy="6220582"/>
          </a:xfrm>
        </p:grpSpPr>
        <p:grpSp>
          <p:nvGrpSpPr>
            <p:cNvPr id="12" name="Group 12"/>
            <p:cNvGrpSpPr/>
            <p:nvPr/>
          </p:nvGrpSpPr>
          <p:grpSpPr>
            <a:xfrm rot="5400000">
              <a:off x="0" y="0"/>
              <a:ext cx="6220582" cy="622058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4" name="AutoShape 14"/>
            <p:cNvSpPr/>
            <p:nvPr/>
          </p:nvSpPr>
          <p:spPr>
            <a:xfrm rot="5400000">
              <a:off x="5325049" y="1257500"/>
              <a:ext cx="96294" cy="4333223"/>
            </a:xfrm>
            <a:prstGeom prst="rect">
              <a:avLst/>
            </a:prstGeom>
            <a:solidFill>
              <a:srgbClr val="050707"/>
            </a:solidFill>
          </p:spPr>
        </p:sp>
        <p:sp>
          <p:nvSpPr>
            <p:cNvPr id="15" name="AutoShape 15"/>
            <p:cNvSpPr/>
            <p:nvPr/>
          </p:nvSpPr>
          <p:spPr>
            <a:xfrm rot="5400000">
              <a:off x="5902813" y="1738969"/>
              <a:ext cx="96294" cy="4333223"/>
            </a:xfrm>
            <a:prstGeom prst="rect">
              <a:avLst/>
            </a:prstGeom>
            <a:solidFill>
              <a:srgbClr val="050707"/>
            </a:solidFill>
          </p:spPr>
        </p:sp>
      </p:grpSp>
      <p:pic>
        <p:nvPicPr>
          <p:cNvPr id="16" name="Picture 16"/>
          <p:cNvPicPr>
            <a:picLocks noChangeAspect="1"/>
          </p:cNvPicPr>
          <p:nvPr/>
        </p:nvPicPr>
        <p:blipFill>
          <a:blip r:embed="rId2"/>
          <a:srcRect/>
          <a:stretch>
            <a:fillRect/>
          </a:stretch>
        </p:blipFill>
        <p:spPr>
          <a:xfrm>
            <a:off x="8402165" y="8950831"/>
            <a:ext cx="952500" cy="952500"/>
          </a:xfrm>
          <a:prstGeom prst="rect">
            <a:avLst/>
          </a:prstGeom>
        </p:spPr>
      </p:pic>
      <p:sp>
        <p:nvSpPr>
          <p:cNvPr id="17" name="TextBox 17"/>
          <p:cNvSpPr txBox="1"/>
          <p:nvPr/>
        </p:nvSpPr>
        <p:spPr>
          <a:xfrm>
            <a:off x="10089230" y="9114542"/>
            <a:ext cx="7342535" cy="642484"/>
          </a:xfrm>
          <a:prstGeom prst="rect">
            <a:avLst/>
          </a:prstGeom>
        </p:spPr>
        <p:txBody>
          <a:bodyPr lIns="0" tIns="0" rIns="0" bIns="0" rtlCol="0" anchor="t">
            <a:spAutoFit/>
          </a:bodyPr>
          <a:lstStyle/>
          <a:p>
            <a:pPr>
              <a:lnSpc>
                <a:spcPts val="5040"/>
              </a:lnSpc>
            </a:pPr>
            <a:r>
              <a:rPr lang="en-US" sz="4200" b="0" spc="420" dirty="0" smtClean="0">
                <a:solidFill>
                  <a:srgbClr val="D9B93E"/>
                </a:solidFill>
                <a:latin typeface="Poppins Bold"/>
              </a:rPr>
              <a:t>HAVING KIDS</a:t>
            </a:r>
            <a:endParaRPr lang="en-US" sz="4200" b="0" spc="420" dirty="0">
              <a:solidFill>
                <a:srgbClr val="D9B93E"/>
              </a:solidFill>
              <a:latin typeface="Poppi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1916" y="1019175"/>
            <a:ext cx="17244100" cy="917377"/>
          </a:xfrm>
          <a:prstGeom prst="rect">
            <a:avLst/>
          </a:prstGeom>
        </p:spPr>
        <p:txBody>
          <a:bodyPr lIns="0" tIns="0" rIns="0" bIns="0" rtlCol="0" anchor="t">
            <a:spAutoFit/>
          </a:bodyPr>
          <a:lstStyle/>
          <a:p>
            <a:pPr>
              <a:lnSpc>
                <a:spcPts val="7200"/>
              </a:lnSpc>
            </a:pPr>
            <a:r>
              <a:rPr lang="en-US" sz="6000" b="0" i="0">
                <a:solidFill>
                  <a:srgbClr val="050707"/>
                </a:solidFill>
                <a:latin typeface="Poppins Medium"/>
              </a:rPr>
              <a:t>Arnett's Framework of Emerging Adulthood</a:t>
            </a:r>
          </a:p>
        </p:txBody>
      </p:sp>
      <p:sp>
        <p:nvSpPr>
          <p:cNvPr id="3" name="AutoShape 3"/>
          <p:cNvSpPr/>
          <p:nvPr/>
        </p:nvSpPr>
        <p:spPr>
          <a:xfrm>
            <a:off x="493915" y="3075926"/>
            <a:ext cx="8141578" cy="1503206"/>
          </a:xfrm>
          <a:prstGeom prst="rect">
            <a:avLst/>
          </a:prstGeom>
          <a:solidFill>
            <a:srgbClr val="D9B93E"/>
          </a:solidFill>
        </p:spPr>
      </p:sp>
      <p:grpSp>
        <p:nvGrpSpPr>
          <p:cNvPr id="4" name="Group 4"/>
          <p:cNvGrpSpPr/>
          <p:nvPr/>
        </p:nvGrpSpPr>
        <p:grpSpPr>
          <a:xfrm>
            <a:off x="789758" y="2723193"/>
            <a:ext cx="7549892" cy="1513165"/>
            <a:chOff x="0" y="0"/>
            <a:chExt cx="10066523" cy="2017554"/>
          </a:xfrm>
        </p:grpSpPr>
        <p:sp>
          <p:nvSpPr>
            <p:cNvPr id="5" name="TextBox 5"/>
            <p:cNvSpPr txBox="1"/>
            <p:nvPr/>
          </p:nvSpPr>
          <p:spPr>
            <a:xfrm>
              <a:off x="0" y="-28575"/>
              <a:ext cx="10066523" cy="741521"/>
            </a:xfrm>
            <a:prstGeom prst="rect">
              <a:avLst/>
            </a:prstGeom>
          </p:spPr>
          <p:txBody>
            <a:bodyPr lIns="0" tIns="0" rIns="0" bIns="0" rtlCol="0" anchor="t">
              <a:spAutoFit/>
            </a:bodyPr>
            <a:lstStyle/>
            <a:p>
              <a:pPr>
                <a:lnSpc>
                  <a:spcPts val="4680"/>
                </a:lnSpc>
              </a:pPr>
              <a:endParaRPr/>
            </a:p>
          </p:txBody>
        </p:sp>
        <p:sp>
          <p:nvSpPr>
            <p:cNvPr id="6" name="TextBox 6"/>
            <p:cNvSpPr txBox="1"/>
            <p:nvPr/>
          </p:nvSpPr>
          <p:spPr>
            <a:xfrm>
              <a:off x="0" y="754221"/>
              <a:ext cx="10066523" cy="1263333"/>
            </a:xfrm>
            <a:prstGeom prst="rect">
              <a:avLst/>
            </a:prstGeom>
          </p:spPr>
          <p:txBody>
            <a:bodyPr lIns="0" tIns="0" rIns="0" bIns="0" rtlCol="0" anchor="t">
              <a:spAutoFit/>
            </a:bodyPr>
            <a:lstStyle/>
            <a:p>
              <a:pPr>
                <a:lnSpc>
                  <a:spcPts val="3900"/>
                </a:lnSpc>
              </a:pPr>
              <a:r>
                <a:rPr lang="en-US" sz="2600" b="0" i="0" spc="26">
                  <a:solidFill>
                    <a:srgbClr val="FFFFFF"/>
                  </a:solidFill>
                  <a:latin typeface="Poppins Light"/>
                </a:rPr>
                <a:t>Feeling in-between -Not teenagers, but not quite adults</a:t>
              </a:r>
            </a:p>
          </p:txBody>
        </p:sp>
      </p:grpSp>
      <p:grpSp>
        <p:nvGrpSpPr>
          <p:cNvPr id="7" name="Group 7"/>
          <p:cNvGrpSpPr/>
          <p:nvPr/>
        </p:nvGrpSpPr>
        <p:grpSpPr>
          <a:xfrm>
            <a:off x="-999902" y="7524989"/>
            <a:ext cx="4621042" cy="3583665"/>
            <a:chOff x="0" y="0"/>
            <a:chExt cx="6161389" cy="4778220"/>
          </a:xfrm>
        </p:grpSpPr>
        <p:grpSp>
          <p:nvGrpSpPr>
            <p:cNvPr id="8" name="Group 8"/>
            <p:cNvGrpSpPr/>
            <p:nvPr/>
          </p:nvGrpSpPr>
          <p:grpSpPr>
            <a:xfrm>
              <a:off x="0" y="0"/>
              <a:ext cx="4778220" cy="4778220"/>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0" name="AutoShape 10"/>
            <p:cNvSpPr/>
            <p:nvPr/>
          </p:nvSpPr>
          <p:spPr>
            <a:xfrm rot="5400000">
              <a:off x="4016368" y="1124287"/>
              <a:ext cx="73966" cy="3328481"/>
            </a:xfrm>
            <a:prstGeom prst="rect">
              <a:avLst/>
            </a:prstGeom>
            <a:solidFill>
              <a:srgbClr val="050707"/>
            </a:solidFill>
          </p:spPr>
        </p:sp>
        <p:sp>
          <p:nvSpPr>
            <p:cNvPr id="11" name="AutoShape 11"/>
            <p:cNvSpPr/>
            <p:nvPr/>
          </p:nvSpPr>
          <p:spPr>
            <a:xfrm rot="5400000">
              <a:off x="4460165" y="1494118"/>
              <a:ext cx="73966" cy="3328481"/>
            </a:xfrm>
            <a:prstGeom prst="rect">
              <a:avLst/>
            </a:prstGeom>
            <a:solidFill>
              <a:srgbClr val="050707"/>
            </a:solidFill>
          </p:spPr>
        </p:sp>
      </p:grpSp>
      <p:sp>
        <p:nvSpPr>
          <p:cNvPr id="12" name="AutoShape 12"/>
          <p:cNvSpPr/>
          <p:nvPr/>
        </p:nvSpPr>
        <p:spPr>
          <a:xfrm>
            <a:off x="493915" y="5231876"/>
            <a:ext cx="8141578" cy="1503206"/>
          </a:xfrm>
          <a:prstGeom prst="rect">
            <a:avLst/>
          </a:prstGeom>
          <a:solidFill>
            <a:srgbClr val="D9B93E"/>
          </a:solidFill>
        </p:spPr>
      </p:sp>
      <p:grpSp>
        <p:nvGrpSpPr>
          <p:cNvPr id="13" name="Group 13"/>
          <p:cNvGrpSpPr/>
          <p:nvPr/>
        </p:nvGrpSpPr>
        <p:grpSpPr>
          <a:xfrm>
            <a:off x="789758" y="4891001"/>
            <a:ext cx="7549892" cy="1513165"/>
            <a:chOff x="0" y="0"/>
            <a:chExt cx="10066523" cy="2017554"/>
          </a:xfrm>
        </p:grpSpPr>
        <p:sp>
          <p:nvSpPr>
            <p:cNvPr id="14" name="TextBox 14"/>
            <p:cNvSpPr txBox="1"/>
            <p:nvPr/>
          </p:nvSpPr>
          <p:spPr>
            <a:xfrm>
              <a:off x="0" y="-28575"/>
              <a:ext cx="10066523" cy="741521"/>
            </a:xfrm>
            <a:prstGeom prst="rect">
              <a:avLst/>
            </a:prstGeom>
          </p:spPr>
          <p:txBody>
            <a:bodyPr lIns="0" tIns="0" rIns="0" bIns="0" rtlCol="0" anchor="t">
              <a:spAutoFit/>
            </a:bodyPr>
            <a:lstStyle/>
            <a:p>
              <a:pPr>
                <a:lnSpc>
                  <a:spcPts val="4680"/>
                </a:lnSpc>
              </a:pPr>
              <a:r>
                <a:rPr lang="en-US" sz="3600" b="1" i="0" spc="359">
                  <a:solidFill>
                    <a:srgbClr val="FFFFFF"/>
                  </a:solidFill>
                  <a:latin typeface="Poppins Light"/>
                </a:rPr>
                <a:t> </a:t>
              </a:r>
            </a:p>
          </p:txBody>
        </p:sp>
        <p:sp>
          <p:nvSpPr>
            <p:cNvPr id="15" name="TextBox 15"/>
            <p:cNvSpPr txBox="1"/>
            <p:nvPr/>
          </p:nvSpPr>
          <p:spPr>
            <a:xfrm>
              <a:off x="0" y="754221"/>
              <a:ext cx="10066523" cy="1263333"/>
            </a:xfrm>
            <a:prstGeom prst="rect">
              <a:avLst/>
            </a:prstGeom>
          </p:spPr>
          <p:txBody>
            <a:bodyPr lIns="0" tIns="0" rIns="0" bIns="0" rtlCol="0" anchor="t">
              <a:spAutoFit/>
            </a:bodyPr>
            <a:lstStyle/>
            <a:p>
              <a:pPr>
                <a:lnSpc>
                  <a:spcPts val="3900"/>
                </a:lnSpc>
              </a:pPr>
              <a:r>
                <a:rPr lang="en-US" sz="2600" b="0" i="0" spc="26">
                  <a:solidFill>
                    <a:srgbClr val="FFFFFF"/>
                  </a:solidFill>
                  <a:latin typeface="Poppins Light"/>
                </a:rPr>
                <a:t>A focus on the self (not self-centeredness, but lacking obligation to others)</a:t>
              </a:r>
            </a:p>
          </p:txBody>
        </p:sp>
      </p:grpSp>
      <p:sp>
        <p:nvSpPr>
          <p:cNvPr id="16" name="AutoShape 16"/>
          <p:cNvSpPr/>
          <p:nvPr/>
        </p:nvSpPr>
        <p:spPr>
          <a:xfrm>
            <a:off x="9117722" y="3075926"/>
            <a:ext cx="8141578" cy="1503206"/>
          </a:xfrm>
          <a:prstGeom prst="rect">
            <a:avLst/>
          </a:prstGeom>
          <a:solidFill>
            <a:srgbClr val="D9B93E"/>
          </a:solidFill>
        </p:spPr>
      </p:sp>
      <p:sp>
        <p:nvSpPr>
          <p:cNvPr id="17" name="TextBox 17"/>
          <p:cNvSpPr txBox="1"/>
          <p:nvPr/>
        </p:nvSpPr>
        <p:spPr>
          <a:xfrm>
            <a:off x="9253966" y="2546259"/>
            <a:ext cx="7549892" cy="563285"/>
          </a:xfrm>
          <a:prstGeom prst="rect">
            <a:avLst/>
          </a:prstGeom>
        </p:spPr>
        <p:txBody>
          <a:bodyPr lIns="0" tIns="0" rIns="0" bIns="0" rtlCol="0" anchor="t">
            <a:spAutoFit/>
          </a:bodyPr>
          <a:lstStyle/>
          <a:p>
            <a:pPr>
              <a:lnSpc>
                <a:spcPts val="4680"/>
              </a:lnSpc>
            </a:pPr>
            <a:r>
              <a:rPr lang="en-US" sz="3600" b="1" i="0" spc="359">
                <a:solidFill>
                  <a:srgbClr val="FFFFFF"/>
                </a:solidFill>
                <a:latin typeface="Poppins Light"/>
              </a:rPr>
              <a:t> </a:t>
            </a:r>
          </a:p>
        </p:txBody>
      </p:sp>
      <p:sp>
        <p:nvSpPr>
          <p:cNvPr id="18" name="TextBox 18"/>
          <p:cNvSpPr txBox="1"/>
          <p:nvPr/>
        </p:nvSpPr>
        <p:spPr>
          <a:xfrm>
            <a:off x="9253966" y="3610202"/>
            <a:ext cx="7549892" cy="477798"/>
          </a:xfrm>
          <a:prstGeom prst="rect">
            <a:avLst/>
          </a:prstGeom>
        </p:spPr>
        <p:txBody>
          <a:bodyPr lIns="0" tIns="0" rIns="0" bIns="0" rtlCol="0" anchor="t">
            <a:spAutoFit/>
          </a:bodyPr>
          <a:lstStyle/>
          <a:p>
            <a:pPr>
              <a:lnSpc>
                <a:spcPts val="3900"/>
              </a:lnSpc>
            </a:pPr>
            <a:r>
              <a:rPr lang="en-US" sz="2600" b="0" i="0" spc="26">
                <a:solidFill>
                  <a:srgbClr val="FFFFFF"/>
                </a:solidFill>
                <a:latin typeface="Poppins Light"/>
              </a:rPr>
              <a:t>Being in the process of identity exploration  </a:t>
            </a:r>
          </a:p>
        </p:txBody>
      </p:sp>
      <p:sp>
        <p:nvSpPr>
          <p:cNvPr id="19" name="AutoShape 19"/>
          <p:cNvSpPr/>
          <p:nvPr/>
        </p:nvSpPr>
        <p:spPr>
          <a:xfrm>
            <a:off x="9144000" y="5231876"/>
            <a:ext cx="8141578" cy="1503206"/>
          </a:xfrm>
          <a:prstGeom prst="rect">
            <a:avLst/>
          </a:prstGeom>
          <a:solidFill>
            <a:srgbClr val="D9B93E"/>
          </a:solidFill>
        </p:spPr>
      </p:sp>
      <p:grpSp>
        <p:nvGrpSpPr>
          <p:cNvPr id="20" name="Group 20"/>
          <p:cNvGrpSpPr/>
          <p:nvPr/>
        </p:nvGrpSpPr>
        <p:grpSpPr>
          <a:xfrm>
            <a:off x="12265916" y="5106981"/>
            <a:ext cx="7549892" cy="1081207"/>
            <a:chOff x="0" y="0"/>
            <a:chExt cx="10066523" cy="1441609"/>
          </a:xfrm>
        </p:grpSpPr>
        <p:sp>
          <p:nvSpPr>
            <p:cNvPr id="21" name="TextBox 21"/>
            <p:cNvSpPr txBox="1"/>
            <p:nvPr/>
          </p:nvSpPr>
          <p:spPr>
            <a:xfrm>
              <a:off x="0" y="-28575"/>
              <a:ext cx="10066523" cy="741521"/>
            </a:xfrm>
            <a:prstGeom prst="rect">
              <a:avLst/>
            </a:prstGeom>
          </p:spPr>
          <p:txBody>
            <a:bodyPr lIns="0" tIns="0" rIns="0" bIns="0" rtlCol="0" anchor="t">
              <a:spAutoFit/>
            </a:bodyPr>
            <a:lstStyle/>
            <a:p>
              <a:pPr>
                <a:lnSpc>
                  <a:spcPts val="4680"/>
                </a:lnSpc>
              </a:pPr>
              <a:endParaRPr/>
            </a:p>
          </p:txBody>
        </p:sp>
        <p:sp>
          <p:nvSpPr>
            <p:cNvPr id="22" name="TextBox 22"/>
            <p:cNvSpPr txBox="1"/>
            <p:nvPr/>
          </p:nvSpPr>
          <p:spPr>
            <a:xfrm>
              <a:off x="0" y="744696"/>
              <a:ext cx="10066523" cy="696913"/>
            </a:xfrm>
            <a:prstGeom prst="rect">
              <a:avLst/>
            </a:prstGeom>
          </p:spPr>
          <p:txBody>
            <a:bodyPr lIns="0" tIns="0" rIns="0" bIns="0" rtlCol="0" anchor="t">
              <a:spAutoFit/>
            </a:bodyPr>
            <a:lstStyle/>
            <a:p>
              <a:pPr>
                <a:lnSpc>
                  <a:spcPts val="4500"/>
                </a:lnSpc>
              </a:pPr>
              <a:r>
                <a:rPr lang="en-US" sz="3000" b="0" i="0" spc="30">
                  <a:solidFill>
                    <a:srgbClr val="FFFFFF"/>
                  </a:solidFill>
                  <a:latin typeface="Poppins Light"/>
                </a:rPr>
                <a:t>Instability</a:t>
              </a:r>
            </a:p>
          </p:txBody>
        </p:sp>
      </p:grpSp>
      <p:sp>
        <p:nvSpPr>
          <p:cNvPr id="23" name="AutoShape 23"/>
          <p:cNvSpPr/>
          <p:nvPr/>
        </p:nvSpPr>
        <p:spPr>
          <a:xfrm>
            <a:off x="5046933" y="7813616"/>
            <a:ext cx="8141578" cy="1503206"/>
          </a:xfrm>
          <a:prstGeom prst="rect">
            <a:avLst/>
          </a:prstGeom>
          <a:solidFill>
            <a:srgbClr val="D9B93E"/>
          </a:solidFill>
        </p:spPr>
      </p:sp>
      <p:grpSp>
        <p:nvGrpSpPr>
          <p:cNvPr id="24" name="Group 24"/>
          <p:cNvGrpSpPr/>
          <p:nvPr/>
        </p:nvGrpSpPr>
        <p:grpSpPr>
          <a:xfrm>
            <a:off x="6613512" y="7813616"/>
            <a:ext cx="7549892" cy="1044178"/>
            <a:chOff x="0" y="0"/>
            <a:chExt cx="10066523" cy="1392238"/>
          </a:xfrm>
        </p:grpSpPr>
        <p:sp>
          <p:nvSpPr>
            <p:cNvPr id="25" name="TextBox 25"/>
            <p:cNvSpPr txBox="1"/>
            <p:nvPr/>
          </p:nvSpPr>
          <p:spPr>
            <a:xfrm>
              <a:off x="0" y="-28575"/>
              <a:ext cx="10066523" cy="741521"/>
            </a:xfrm>
            <a:prstGeom prst="rect">
              <a:avLst/>
            </a:prstGeom>
          </p:spPr>
          <p:txBody>
            <a:bodyPr lIns="0" tIns="0" rIns="0" bIns="0" rtlCol="0" anchor="t">
              <a:spAutoFit/>
            </a:bodyPr>
            <a:lstStyle/>
            <a:p>
              <a:pPr>
                <a:lnSpc>
                  <a:spcPts val="4680"/>
                </a:lnSpc>
              </a:pPr>
              <a:endParaRPr/>
            </a:p>
          </p:txBody>
        </p:sp>
        <p:sp>
          <p:nvSpPr>
            <p:cNvPr id="26" name="TextBox 26"/>
            <p:cNvSpPr txBox="1"/>
            <p:nvPr/>
          </p:nvSpPr>
          <p:spPr>
            <a:xfrm>
              <a:off x="0" y="754221"/>
              <a:ext cx="10066523" cy="638016"/>
            </a:xfrm>
            <a:prstGeom prst="rect">
              <a:avLst/>
            </a:prstGeom>
          </p:spPr>
          <p:txBody>
            <a:bodyPr lIns="0" tIns="0" rIns="0" bIns="0" rtlCol="0" anchor="t">
              <a:spAutoFit/>
            </a:bodyPr>
            <a:lstStyle/>
            <a:p>
              <a:pPr>
                <a:lnSpc>
                  <a:spcPts val="4200"/>
                </a:lnSpc>
              </a:pPr>
              <a:r>
                <a:rPr lang="en-US" sz="2800" b="0" i="0" spc="28">
                  <a:solidFill>
                    <a:srgbClr val="FFFFFF"/>
                  </a:solidFill>
                  <a:latin typeface="Poppins Light"/>
                </a:rPr>
                <a:t> A sense of possibilities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8600" y="-209550"/>
            <a:ext cx="9373207" cy="10751858"/>
          </a:xfrm>
          <a:prstGeom prst="rect">
            <a:avLst/>
          </a:prstGeom>
          <a:solidFill>
            <a:srgbClr val="D9B93E"/>
          </a:solidFill>
        </p:spPr>
      </p:sp>
      <p:grpSp>
        <p:nvGrpSpPr>
          <p:cNvPr id="3" name="Group 3"/>
          <p:cNvGrpSpPr/>
          <p:nvPr/>
        </p:nvGrpSpPr>
        <p:grpSpPr>
          <a:xfrm>
            <a:off x="14626096" y="-808282"/>
            <a:ext cx="4208968" cy="3264098"/>
            <a:chOff x="0" y="0"/>
            <a:chExt cx="5611957" cy="4352130"/>
          </a:xfrm>
        </p:grpSpPr>
        <p:grpSp>
          <p:nvGrpSpPr>
            <p:cNvPr id="4" name="Group 4"/>
            <p:cNvGrpSpPr/>
            <p:nvPr/>
          </p:nvGrpSpPr>
          <p:grpSpPr>
            <a:xfrm rot="-5400000">
              <a:off x="1259827" y="0"/>
              <a:ext cx="4352130" cy="435213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6" name="AutoShape 6"/>
            <p:cNvSpPr/>
            <p:nvPr/>
          </p:nvSpPr>
          <p:spPr>
            <a:xfrm rot="-5400000">
              <a:off x="1886372" y="626545"/>
              <a:ext cx="67370" cy="3031670"/>
            </a:xfrm>
            <a:prstGeom prst="rect">
              <a:avLst/>
            </a:prstGeom>
            <a:solidFill>
              <a:srgbClr val="050707"/>
            </a:solidFill>
          </p:spPr>
        </p:sp>
        <p:sp>
          <p:nvSpPr>
            <p:cNvPr id="7" name="AutoShape 7"/>
            <p:cNvSpPr/>
            <p:nvPr/>
          </p:nvSpPr>
          <p:spPr>
            <a:xfrm rot="-5400000">
              <a:off x="1482150" y="289693"/>
              <a:ext cx="67370" cy="3031670"/>
            </a:xfrm>
            <a:prstGeom prst="rect">
              <a:avLst/>
            </a:prstGeom>
            <a:solidFill>
              <a:srgbClr val="050707"/>
            </a:solidFill>
          </p:spPr>
        </p:sp>
      </p:grpSp>
      <p:grpSp>
        <p:nvGrpSpPr>
          <p:cNvPr id="8" name="Group 8"/>
          <p:cNvGrpSpPr/>
          <p:nvPr/>
        </p:nvGrpSpPr>
        <p:grpSpPr>
          <a:xfrm>
            <a:off x="-539873" y="7678749"/>
            <a:ext cx="4036154" cy="3264098"/>
            <a:chOff x="0" y="0"/>
            <a:chExt cx="5381538" cy="4352130"/>
          </a:xfrm>
        </p:grpSpPr>
        <p:grpSp>
          <p:nvGrpSpPr>
            <p:cNvPr id="9" name="Group 9"/>
            <p:cNvGrpSpPr/>
            <p:nvPr/>
          </p:nvGrpSpPr>
          <p:grpSpPr>
            <a:xfrm rot="5400000">
              <a:off x="0" y="0"/>
              <a:ext cx="4352130" cy="435213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1" name="AutoShape 11"/>
            <p:cNvSpPr/>
            <p:nvPr/>
          </p:nvSpPr>
          <p:spPr>
            <a:xfrm rot="5400000">
              <a:off x="3427796" y="693916"/>
              <a:ext cx="67370" cy="3031670"/>
            </a:xfrm>
            <a:prstGeom prst="rect">
              <a:avLst/>
            </a:prstGeom>
            <a:solidFill>
              <a:srgbClr val="050707"/>
            </a:solidFill>
          </p:spPr>
        </p:sp>
        <p:sp>
          <p:nvSpPr>
            <p:cNvPr id="12" name="AutoShape 12"/>
            <p:cNvSpPr/>
            <p:nvPr/>
          </p:nvSpPr>
          <p:spPr>
            <a:xfrm rot="5400000">
              <a:off x="3832018" y="1030768"/>
              <a:ext cx="67370" cy="3031670"/>
            </a:xfrm>
            <a:prstGeom prst="rect">
              <a:avLst/>
            </a:prstGeom>
            <a:solidFill>
              <a:srgbClr val="050707"/>
            </a:solidFill>
          </p:spPr>
        </p:sp>
      </p:grpSp>
      <p:sp>
        <p:nvSpPr>
          <p:cNvPr id="13" name="TextBox 13"/>
          <p:cNvSpPr txBox="1"/>
          <p:nvPr/>
        </p:nvSpPr>
        <p:spPr>
          <a:xfrm>
            <a:off x="1124053" y="5143500"/>
            <a:ext cx="6667900" cy="1104148"/>
          </a:xfrm>
          <a:prstGeom prst="rect">
            <a:avLst/>
          </a:prstGeom>
        </p:spPr>
        <p:txBody>
          <a:bodyPr lIns="0" tIns="0" rIns="0" bIns="0" rtlCol="0" anchor="t">
            <a:spAutoFit/>
          </a:bodyPr>
          <a:lstStyle/>
          <a:p>
            <a:pPr algn="ctr">
              <a:lnSpc>
                <a:spcPts val="8640"/>
              </a:lnSpc>
            </a:pPr>
            <a:r>
              <a:rPr lang="en-US" sz="7200" b="0" spc="719" dirty="0">
                <a:solidFill>
                  <a:srgbClr val="FFFFFF"/>
                </a:solidFill>
                <a:latin typeface="Poppins Bold"/>
              </a:rPr>
              <a:t>YES</a:t>
            </a:r>
          </a:p>
        </p:txBody>
      </p:sp>
      <p:grpSp>
        <p:nvGrpSpPr>
          <p:cNvPr id="14" name="Group 14"/>
          <p:cNvGrpSpPr/>
          <p:nvPr/>
        </p:nvGrpSpPr>
        <p:grpSpPr>
          <a:xfrm>
            <a:off x="10591400" y="5143500"/>
            <a:ext cx="6667900" cy="1891806"/>
            <a:chOff x="0" y="0"/>
            <a:chExt cx="8890533" cy="2522408"/>
          </a:xfrm>
        </p:grpSpPr>
        <p:sp>
          <p:nvSpPr>
            <p:cNvPr id="15" name="TextBox 15"/>
            <p:cNvSpPr txBox="1"/>
            <p:nvPr/>
          </p:nvSpPr>
          <p:spPr>
            <a:xfrm>
              <a:off x="0" y="0"/>
              <a:ext cx="8890533" cy="1472197"/>
            </a:xfrm>
            <a:prstGeom prst="rect">
              <a:avLst/>
            </a:prstGeom>
          </p:spPr>
          <p:txBody>
            <a:bodyPr lIns="0" tIns="0" rIns="0" bIns="0" rtlCol="0" anchor="t">
              <a:spAutoFit/>
            </a:bodyPr>
            <a:lstStyle/>
            <a:p>
              <a:pPr algn="ctr">
                <a:lnSpc>
                  <a:spcPts val="8640"/>
                </a:lnSpc>
              </a:pPr>
              <a:r>
                <a:rPr lang="en-US" sz="7200" b="0" spc="719" dirty="0" smtClean="0">
                  <a:solidFill>
                    <a:srgbClr val="D9B93E"/>
                  </a:solidFill>
                  <a:latin typeface="Poppins Bold"/>
                </a:rPr>
                <a:t>NO</a:t>
              </a:r>
              <a:endParaRPr lang="en-US" sz="7200" b="0" spc="719" dirty="0">
                <a:solidFill>
                  <a:srgbClr val="D9B93E"/>
                </a:solidFill>
                <a:latin typeface="Poppins Bold"/>
              </a:endParaRPr>
            </a:p>
          </p:txBody>
        </p:sp>
        <p:sp>
          <p:nvSpPr>
            <p:cNvPr id="16" name="TextBox 16"/>
            <p:cNvSpPr txBox="1"/>
            <p:nvPr/>
          </p:nvSpPr>
          <p:spPr>
            <a:xfrm>
              <a:off x="0" y="1825495"/>
              <a:ext cx="8890533" cy="696913"/>
            </a:xfrm>
            <a:prstGeom prst="rect">
              <a:avLst/>
            </a:prstGeom>
          </p:spPr>
          <p:txBody>
            <a:bodyPr lIns="0" tIns="0" rIns="0" bIns="0" rtlCol="0" anchor="t">
              <a:spAutoFit/>
            </a:bodyPr>
            <a:lstStyle/>
            <a:p>
              <a:pPr algn="ctr">
                <a:lnSpc>
                  <a:spcPts val="4500"/>
                </a:lnSpc>
              </a:pPr>
              <a:endParaRPr/>
            </a:p>
          </p:txBody>
        </p:sp>
      </p:grpSp>
      <p:sp>
        <p:nvSpPr>
          <p:cNvPr id="17" name="TextBox 17"/>
          <p:cNvSpPr txBox="1"/>
          <p:nvPr/>
        </p:nvSpPr>
        <p:spPr>
          <a:xfrm>
            <a:off x="1478204" y="2455816"/>
            <a:ext cx="16421975" cy="1086445"/>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Is Emerging Adulthood Universal?</a:t>
            </a:r>
          </a:p>
        </p:txBody>
      </p:sp>
      <p:sp>
        <p:nvSpPr>
          <p:cNvPr id="18" name="TextBox 18"/>
          <p:cNvSpPr txBox="1"/>
          <p:nvPr/>
        </p:nvSpPr>
        <p:spPr>
          <a:xfrm>
            <a:off x="8048674" y="5166379"/>
            <a:ext cx="2191866" cy="1086445"/>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3450" y="-1638300"/>
            <a:ext cx="6153150" cy="7524750"/>
            <a:chOff x="0" y="0"/>
            <a:chExt cx="8204200" cy="10033000"/>
          </a:xfrm>
        </p:grpSpPr>
        <p:grpSp>
          <p:nvGrpSpPr>
            <p:cNvPr id="3" name="Group 3"/>
            <p:cNvGrpSpPr/>
            <p:nvPr/>
          </p:nvGrpSpPr>
          <p:grpSpPr>
            <a:xfrm>
              <a:off x="0" y="0"/>
              <a:ext cx="8204200" cy="82042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5" name="AutoShape 5"/>
            <p:cNvSpPr/>
            <p:nvPr/>
          </p:nvSpPr>
          <p:spPr>
            <a:xfrm>
              <a:off x="1854200" y="4318000"/>
              <a:ext cx="127000" cy="5715000"/>
            </a:xfrm>
            <a:prstGeom prst="rect">
              <a:avLst/>
            </a:prstGeom>
            <a:solidFill>
              <a:srgbClr val="050707"/>
            </a:solidFill>
          </p:spPr>
        </p:sp>
        <p:sp>
          <p:nvSpPr>
            <p:cNvPr id="6" name="AutoShape 6"/>
            <p:cNvSpPr/>
            <p:nvPr/>
          </p:nvSpPr>
          <p:spPr>
            <a:xfrm>
              <a:off x="2489200" y="3556000"/>
              <a:ext cx="127000" cy="5715000"/>
            </a:xfrm>
            <a:prstGeom prst="rect">
              <a:avLst/>
            </a:prstGeom>
            <a:solidFill>
              <a:srgbClr val="050707"/>
            </a:solidFill>
          </p:spPr>
        </p:sp>
      </p:grpSp>
      <p:sp>
        <p:nvSpPr>
          <p:cNvPr id="7" name="TextBox 7"/>
          <p:cNvSpPr txBox="1"/>
          <p:nvPr/>
        </p:nvSpPr>
        <p:spPr>
          <a:xfrm>
            <a:off x="4438461" y="5104019"/>
            <a:ext cx="12820839" cy="1938992"/>
          </a:xfrm>
          <a:prstGeom prst="rect">
            <a:avLst/>
          </a:prstGeom>
        </p:spPr>
        <p:txBody>
          <a:bodyPr lIns="0" tIns="0" rIns="0" bIns="0" rtlCol="0" anchor="t">
            <a:spAutoFit/>
          </a:bodyPr>
          <a:lstStyle/>
          <a:p>
            <a:pPr algn="r">
              <a:lnSpc>
                <a:spcPts val="14400"/>
              </a:lnSpc>
            </a:pPr>
            <a:r>
              <a:rPr lang="en-US" sz="14400" b="1" spc="-288" dirty="0">
                <a:solidFill>
                  <a:srgbClr val="D9B93E"/>
                </a:solidFill>
                <a:latin typeface="Poppins Bold"/>
              </a:rPr>
              <a:t>Generation Z</a:t>
            </a:r>
          </a:p>
        </p:txBody>
      </p:sp>
      <p:sp>
        <p:nvSpPr>
          <p:cNvPr id="8" name="TextBox 8"/>
          <p:cNvSpPr txBox="1"/>
          <p:nvPr/>
        </p:nvSpPr>
        <p:spPr>
          <a:xfrm>
            <a:off x="5677839" y="8231108"/>
            <a:ext cx="11581461" cy="1027192"/>
          </a:xfrm>
          <a:prstGeom prst="rect">
            <a:avLst/>
          </a:prstGeom>
        </p:spPr>
        <p:txBody>
          <a:bodyPr lIns="0" tIns="0" rIns="0" bIns="0" rtlCol="0" anchor="t">
            <a:spAutoFit/>
          </a:bodyPr>
          <a:lstStyle/>
          <a:p>
            <a:pPr algn="r">
              <a:lnSpc>
                <a:spcPts val="8319"/>
              </a:lnSpc>
            </a:pPr>
            <a:r>
              <a:rPr lang="en-US" sz="6399" b="1" i="0" spc="639">
                <a:solidFill>
                  <a:srgbClr val="050707"/>
                </a:solidFill>
                <a:latin typeface="Poppins Light"/>
              </a:rPr>
              <a:t>ENVIRONMENTAL SCAN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02165" y="277336"/>
            <a:ext cx="952500" cy="952500"/>
          </a:xfrm>
          <a:prstGeom prst="rect">
            <a:avLst/>
          </a:prstGeom>
        </p:spPr>
      </p:pic>
      <p:pic>
        <p:nvPicPr>
          <p:cNvPr id="3" name="Picture 3"/>
          <p:cNvPicPr>
            <a:picLocks noChangeAspect="1"/>
          </p:cNvPicPr>
          <p:nvPr/>
        </p:nvPicPr>
        <p:blipFill>
          <a:blip r:embed="rId2"/>
          <a:srcRect/>
          <a:stretch>
            <a:fillRect/>
          </a:stretch>
        </p:blipFill>
        <p:spPr>
          <a:xfrm>
            <a:off x="8402165" y="2535305"/>
            <a:ext cx="952500" cy="952500"/>
          </a:xfrm>
          <a:prstGeom prst="rect">
            <a:avLst/>
          </a:prstGeom>
        </p:spPr>
      </p:pic>
      <p:pic>
        <p:nvPicPr>
          <p:cNvPr id="4" name="Picture 4"/>
          <p:cNvPicPr>
            <a:picLocks noChangeAspect="1"/>
          </p:cNvPicPr>
          <p:nvPr/>
        </p:nvPicPr>
        <p:blipFill>
          <a:blip r:embed="rId2"/>
          <a:srcRect/>
          <a:stretch>
            <a:fillRect/>
          </a:stretch>
        </p:blipFill>
        <p:spPr>
          <a:xfrm>
            <a:off x="8402165" y="4667250"/>
            <a:ext cx="952500" cy="952500"/>
          </a:xfrm>
          <a:prstGeom prst="rect">
            <a:avLst/>
          </a:prstGeom>
        </p:spPr>
      </p:pic>
      <p:pic>
        <p:nvPicPr>
          <p:cNvPr id="5" name="Picture 5"/>
          <p:cNvPicPr>
            <a:picLocks noChangeAspect="1"/>
          </p:cNvPicPr>
          <p:nvPr/>
        </p:nvPicPr>
        <p:blipFill>
          <a:blip r:embed="rId2"/>
          <a:srcRect/>
          <a:stretch>
            <a:fillRect/>
          </a:stretch>
        </p:blipFill>
        <p:spPr>
          <a:xfrm>
            <a:off x="8402165" y="6849327"/>
            <a:ext cx="952500" cy="952500"/>
          </a:xfrm>
          <a:prstGeom prst="rect">
            <a:avLst/>
          </a:prstGeom>
        </p:spPr>
      </p:pic>
      <p:sp>
        <p:nvSpPr>
          <p:cNvPr id="6" name="TextBox 6"/>
          <p:cNvSpPr txBox="1"/>
          <p:nvPr/>
        </p:nvSpPr>
        <p:spPr>
          <a:xfrm>
            <a:off x="9916765" y="604758"/>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SOCIAL</a:t>
            </a:r>
          </a:p>
        </p:txBody>
      </p:sp>
      <p:sp>
        <p:nvSpPr>
          <p:cNvPr id="7" name="TextBox 7"/>
          <p:cNvSpPr txBox="1"/>
          <p:nvPr/>
        </p:nvSpPr>
        <p:spPr>
          <a:xfrm>
            <a:off x="9916765" y="2699016"/>
            <a:ext cx="7342535" cy="642484"/>
          </a:xfrm>
          <a:prstGeom prst="rect">
            <a:avLst/>
          </a:prstGeom>
        </p:spPr>
        <p:txBody>
          <a:bodyPr lIns="0" tIns="0" rIns="0" bIns="0" rtlCol="0" anchor="t">
            <a:spAutoFit/>
          </a:bodyPr>
          <a:lstStyle/>
          <a:p>
            <a:pPr>
              <a:lnSpc>
                <a:spcPts val="5040"/>
              </a:lnSpc>
            </a:pPr>
            <a:r>
              <a:rPr lang="en-US" sz="4200" b="0" spc="420">
                <a:solidFill>
                  <a:srgbClr val="D9B93E"/>
                </a:solidFill>
                <a:latin typeface="Poppins Bold"/>
              </a:rPr>
              <a:t>TECHNOLOGICAL</a:t>
            </a:r>
          </a:p>
        </p:txBody>
      </p:sp>
      <p:sp>
        <p:nvSpPr>
          <p:cNvPr id="8" name="TextBox 8"/>
          <p:cNvSpPr txBox="1"/>
          <p:nvPr/>
        </p:nvSpPr>
        <p:spPr>
          <a:xfrm>
            <a:off x="9916765" y="4921961"/>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ECONOMIC</a:t>
            </a:r>
          </a:p>
        </p:txBody>
      </p:sp>
      <p:sp>
        <p:nvSpPr>
          <p:cNvPr id="9" name="TextBox 9"/>
          <p:cNvSpPr txBox="1"/>
          <p:nvPr/>
        </p:nvSpPr>
        <p:spPr>
          <a:xfrm>
            <a:off x="9916765" y="7013038"/>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ENVIRONMENTAL</a:t>
            </a:r>
          </a:p>
        </p:txBody>
      </p:sp>
      <p:sp>
        <p:nvSpPr>
          <p:cNvPr id="10" name="TextBox 10"/>
          <p:cNvSpPr txBox="1"/>
          <p:nvPr/>
        </p:nvSpPr>
        <p:spPr>
          <a:xfrm>
            <a:off x="1028700" y="1028700"/>
            <a:ext cx="6680820" cy="3259336"/>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Steep Environmental Scan Model</a:t>
            </a:r>
          </a:p>
        </p:txBody>
      </p:sp>
      <p:grpSp>
        <p:nvGrpSpPr>
          <p:cNvPr id="11" name="Group 11"/>
          <p:cNvGrpSpPr/>
          <p:nvPr/>
        </p:nvGrpSpPr>
        <p:grpSpPr>
          <a:xfrm>
            <a:off x="-1376239" y="6726327"/>
            <a:ext cx="6088178" cy="4665437"/>
            <a:chOff x="0" y="0"/>
            <a:chExt cx="8117571" cy="6220582"/>
          </a:xfrm>
        </p:grpSpPr>
        <p:grpSp>
          <p:nvGrpSpPr>
            <p:cNvPr id="12" name="Group 12"/>
            <p:cNvGrpSpPr/>
            <p:nvPr/>
          </p:nvGrpSpPr>
          <p:grpSpPr>
            <a:xfrm rot="5400000">
              <a:off x="0" y="0"/>
              <a:ext cx="6220582" cy="622058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4" name="AutoShape 14"/>
            <p:cNvSpPr/>
            <p:nvPr/>
          </p:nvSpPr>
          <p:spPr>
            <a:xfrm rot="5400000">
              <a:off x="5325049" y="1257500"/>
              <a:ext cx="96294" cy="4333223"/>
            </a:xfrm>
            <a:prstGeom prst="rect">
              <a:avLst/>
            </a:prstGeom>
            <a:solidFill>
              <a:srgbClr val="050707"/>
            </a:solidFill>
          </p:spPr>
        </p:sp>
        <p:sp>
          <p:nvSpPr>
            <p:cNvPr id="15" name="AutoShape 15"/>
            <p:cNvSpPr/>
            <p:nvPr/>
          </p:nvSpPr>
          <p:spPr>
            <a:xfrm rot="5400000">
              <a:off x="5902813" y="1738969"/>
              <a:ext cx="96294" cy="4333223"/>
            </a:xfrm>
            <a:prstGeom prst="rect">
              <a:avLst/>
            </a:prstGeom>
            <a:solidFill>
              <a:srgbClr val="050707"/>
            </a:solidFill>
          </p:spPr>
        </p:sp>
      </p:grpSp>
      <p:pic>
        <p:nvPicPr>
          <p:cNvPr id="16" name="Picture 16"/>
          <p:cNvPicPr>
            <a:picLocks noChangeAspect="1"/>
          </p:cNvPicPr>
          <p:nvPr/>
        </p:nvPicPr>
        <p:blipFill>
          <a:blip r:embed="rId2"/>
          <a:srcRect/>
          <a:stretch>
            <a:fillRect/>
          </a:stretch>
        </p:blipFill>
        <p:spPr>
          <a:xfrm>
            <a:off x="8402165" y="8882212"/>
            <a:ext cx="952500" cy="952500"/>
          </a:xfrm>
          <a:prstGeom prst="rect">
            <a:avLst/>
          </a:prstGeom>
        </p:spPr>
      </p:pic>
      <p:sp>
        <p:nvSpPr>
          <p:cNvPr id="17" name="TextBox 17"/>
          <p:cNvSpPr txBox="1"/>
          <p:nvPr/>
        </p:nvSpPr>
        <p:spPr>
          <a:xfrm>
            <a:off x="9916765" y="9209634"/>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POLITICAL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02165" y="396573"/>
            <a:ext cx="952500" cy="952500"/>
          </a:xfrm>
          <a:prstGeom prst="rect">
            <a:avLst/>
          </a:prstGeom>
        </p:spPr>
      </p:pic>
      <p:pic>
        <p:nvPicPr>
          <p:cNvPr id="3" name="Picture 3"/>
          <p:cNvPicPr>
            <a:picLocks noChangeAspect="1"/>
          </p:cNvPicPr>
          <p:nvPr/>
        </p:nvPicPr>
        <p:blipFill>
          <a:blip r:embed="rId2"/>
          <a:srcRect/>
          <a:stretch>
            <a:fillRect/>
          </a:stretch>
        </p:blipFill>
        <p:spPr>
          <a:xfrm>
            <a:off x="8402165" y="2454804"/>
            <a:ext cx="952500" cy="952500"/>
          </a:xfrm>
          <a:prstGeom prst="rect">
            <a:avLst/>
          </a:prstGeom>
        </p:spPr>
      </p:pic>
      <p:pic>
        <p:nvPicPr>
          <p:cNvPr id="4" name="Picture 4"/>
          <p:cNvPicPr>
            <a:picLocks noChangeAspect="1"/>
          </p:cNvPicPr>
          <p:nvPr/>
        </p:nvPicPr>
        <p:blipFill>
          <a:blip r:embed="rId2"/>
          <a:srcRect/>
          <a:stretch>
            <a:fillRect/>
          </a:stretch>
        </p:blipFill>
        <p:spPr>
          <a:xfrm>
            <a:off x="8402165" y="4513957"/>
            <a:ext cx="952500" cy="952500"/>
          </a:xfrm>
          <a:prstGeom prst="rect">
            <a:avLst/>
          </a:prstGeom>
        </p:spPr>
      </p:pic>
      <p:pic>
        <p:nvPicPr>
          <p:cNvPr id="5" name="Picture 5"/>
          <p:cNvPicPr>
            <a:picLocks noChangeAspect="1"/>
          </p:cNvPicPr>
          <p:nvPr/>
        </p:nvPicPr>
        <p:blipFill>
          <a:blip r:embed="rId2"/>
          <a:srcRect/>
          <a:stretch>
            <a:fillRect/>
          </a:stretch>
        </p:blipFill>
        <p:spPr>
          <a:xfrm>
            <a:off x="8402165" y="6695870"/>
            <a:ext cx="952500" cy="952500"/>
          </a:xfrm>
          <a:prstGeom prst="rect">
            <a:avLst/>
          </a:prstGeom>
        </p:spPr>
      </p:pic>
      <p:sp>
        <p:nvSpPr>
          <p:cNvPr id="6" name="TextBox 6"/>
          <p:cNvSpPr txBox="1"/>
          <p:nvPr/>
        </p:nvSpPr>
        <p:spPr>
          <a:xfrm>
            <a:off x="9916765" y="247745"/>
            <a:ext cx="7342535"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COMMERCIAL MARKETING</a:t>
            </a:r>
          </a:p>
        </p:txBody>
      </p:sp>
      <p:sp>
        <p:nvSpPr>
          <p:cNvPr id="7" name="TextBox 7"/>
          <p:cNvSpPr txBox="1"/>
          <p:nvPr/>
        </p:nvSpPr>
        <p:spPr>
          <a:xfrm>
            <a:off x="9916765" y="2618515"/>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RELIGIOUS OUTREACH</a:t>
            </a:r>
          </a:p>
        </p:txBody>
      </p:sp>
      <p:sp>
        <p:nvSpPr>
          <p:cNvPr id="8" name="TextBox 8"/>
          <p:cNvSpPr txBox="1"/>
          <p:nvPr/>
        </p:nvSpPr>
        <p:spPr>
          <a:xfrm>
            <a:off x="9916765" y="4677668"/>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MILITARY RECRUTING</a:t>
            </a:r>
          </a:p>
        </p:txBody>
      </p:sp>
      <p:sp>
        <p:nvSpPr>
          <p:cNvPr id="9" name="TextBox 9"/>
          <p:cNvSpPr txBox="1"/>
          <p:nvPr/>
        </p:nvSpPr>
        <p:spPr>
          <a:xfrm>
            <a:off x="9916765" y="6859581"/>
            <a:ext cx="7342535" cy="642484"/>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POLITICAL ANALYSIS</a:t>
            </a:r>
          </a:p>
        </p:txBody>
      </p:sp>
      <p:sp>
        <p:nvSpPr>
          <p:cNvPr id="10" name="TextBox 10"/>
          <p:cNvSpPr txBox="1"/>
          <p:nvPr/>
        </p:nvSpPr>
        <p:spPr>
          <a:xfrm>
            <a:off x="1028700" y="1028700"/>
            <a:ext cx="5871134" cy="2172891"/>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Sources Consulted</a:t>
            </a:r>
          </a:p>
        </p:txBody>
      </p:sp>
      <p:grpSp>
        <p:nvGrpSpPr>
          <p:cNvPr id="11" name="Group 11"/>
          <p:cNvGrpSpPr/>
          <p:nvPr/>
        </p:nvGrpSpPr>
        <p:grpSpPr>
          <a:xfrm>
            <a:off x="-1376239" y="6726327"/>
            <a:ext cx="6088178" cy="4665437"/>
            <a:chOff x="0" y="0"/>
            <a:chExt cx="8117571" cy="6220582"/>
          </a:xfrm>
        </p:grpSpPr>
        <p:grpSp>
          <p:nvGrpSpPr>
            <p:cNvPr id="12" name="Group 12"/>
            <p:cNvGrpSpPr/>
            <p:nvPr/>
          </p:nvGrpSpPr>
          <p:grpSpPr>
            <a:xfrm rot="5400000">
              <a:off x="0" y="0"/>
              <a:ext cx="6220582" cy="622058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4" name="AutoShape 14"/>
            <p:cNvSpPr/>
            <p:nvPr/>
          </p:nvSpPr>
          <p:spPr>
            <a:xfrm rot="5400000">
              <a:off x="5325049" y="1257500"/>
              <a:ext cx="96294" cy="4333223"/>
            </a:xfrm>
            <a:prstGeom prst="rect">
              <a:avLst/>
            </a:prstGeom>
            <a:solidFill>
              <a:srgbClr val="050707"/>
            </a:solidFill>
          </p:spPr>
        </p:sp>
        <p:sp>
          <p:nvSpPr>
            <p:cNvPr id="15" name="AutoShape 15"/>
            <p:cNvSpPr/>
            <p:nvPr/>
          </p:nvSpPr>
          <p:spPr>
            <a:xfrm rot="5400000">
              <a:off x="5902813" y="1738969"/>
              <a:ext cx="96294" cy="4333223"/>
            </a:xfrm>
            <a:prstGeom prst="rect">
              <a:avLst/>
            </a:prstGeom>
            <a:solidFill>
              <a:srgbClr val="050707"/>
            </a:solidFill>
          </p:spPr>
        </p:sp>
      </p:grpSp>
      <p:pic>
        <p:nvPicPr>
          <p:cNvPr id="16" name="Picture 16"/>
          <p:cNvPicPr>
            <a:picLocks noChangeAspect="1"/>
          </p:cNvPicPr>
          <p:nvPr/>
        </p:nvPicPr>
        <p:blipFill>
          <a:blip r:embed="rId2"/>
          <a:srcRect/>
          <a:stretch>
            <a:fillRect/>
          </a:stretch>
        </p:blipFill>
        <p:spPr>
          <a:xfrm>
            <a:off x="8402165" y="8782050"/>
            <a:ext cx="952500" cy="952500"/>
          </a:xfrm>
          <a:prstGeom prst="rect">
            <a:avLst/>
          </a:prstGeom>
        </p:spPr>
      </p:pic>
      <p:sp>
        <p:nvSpPr>
          <p:cNvPr id="17" name="TextBox 17"/>
          <p:cNvSpPr txBox="1"/>
          <p:nvPr/>
        </p:nvSpPr>
        <p:spPr>
          <a:xfrm>
            <a:off x="9916765" y="8794700"/>
            <a:ext cx="7342535" cy="1283685"/>
          </a:xfrm>
          <a:prstGeom prst="rect">
            <a:avLst/>
          </a:prstGeom>
        </p:spPr>
        <p:txBody>
          <a:bodyPr lIns="0" tIns="0" rIns="0" bIns="0" rtlCol="0" anchor="t">
            <a:spAutoFit/>
          </a:bodyPr>
          <a:lstStyle/>
          <a:p>
            <a:pPr>
              <a:lnSpc>
                <a:spcPts val="5040"/>
              </a:lnSpc>
            </a:pPr>
            <a:r>
              <a:rPr lang="en-US" sz="4200" b="0" spc="420" dirty="0">
                <a:solidFill>
                  <a:srgbClr val="D9B93E"/>
                </a:solidFill>
                <a:latin typeface="Poppins Bold"/>
              </a:rPr>
              <a:t>DEMOGRAPHIC ANALYSIS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255925" y="1190140"/>
            <a:ext cx="952500" cy="952500"/>
          </a:xfrm>
          <a:prstGeom prst="rect">
            <a:avLst/>
          </a:prstGeom>
        </p:spPr>
      </p:pic>
      <p:pic>
        <p:nvPicPr>
          <p:cNvPr id="3" name="Picture 3"/>
          <p:cNvPicPr>
            <a:picLocks noChangeAspect="1"/>
          </p:cNvPicPr>
          <p:nvPr/>
        </p:nvPicPr>
        <p:blipFill>
          <a:blip r:embed="rId2"/>
          <a:srcRect/>
          <a:stretch>
            <a:fillRect/>
          </a:stretch>
        </p:blipFill>
        <p:spPr>
          <a:xfrm>
            <a:off x="6255925" y="3018927"/>
            <a:ext cx="952500" cy="952500"/>
          </a:xfrm>
          <a:prstGeom prst="rect">
            <a:avLst/>
          </a:prstGeom>
        </p:spPr>
      </p:pic>
      <p:pic>
        <p:nvPicPr>
          <p:cNvPr id="4" name="Picture 4"/>
          <p:cNvPicPr>
            <a:picLocks noChangeAspect="1"/>
          </p:cNvPicPr>
          <p:nvPr/>
        </p:nvPicPr>
        <p:blipFill>
          <a:blip r:embed="rId2"/>
          <a:srcRect/>
          <a:stretch>
            <a:fillRect/>
          </a:stretch>
        </p:blipFill>
        <p:spPr>
          <a:xfrm>
            <a:off x="6255925" y="5016222"/>
            <a:ext cx="952500" cy="952500"/>
          </a:xfrm>
          <a:prstGeom prst="rect">
            <a:avLst/>
          </a:prstGeom>
        </p:spPr>
      </p:pic>
      <p:pic>
        <p:nvPicPr>
          <p:cNvPr id="5" name="Picture 5"/>
          <p:cNvPicPr>
            <a:picLocks noChangeAspect="1"/>
          </p:cNvPicPr>
          <p:nvPr/>
        </p:nvPicPr>
        <p:blipFill>
          <a:blip r:embed="rId2"/>
          <a:srcRect/>
          <a:stretch>
            <a:fillRect/>
          </a:stretch>
        </p:blipFill>
        <p:spPr>
          <a:xfrm>
            <a:off x="6255925" y="8726672"/>
            <a:ext cx="952500" cy="952500"/>
          </a:xfrm>
          <a:prstGeom prst="rect">
            <a:avLst/>
          </a:prstGeom>
        </p:spPr>
      </p:pic>
      <p:sp>
        <p:nvSpPr>
          <p:cNvPr id="6" name="TextBox 6"/>
          <p:cNvSpPr txBox="1"/>
          <p:nvPr/>
        </p:nvSpPr>
        <p:spPr>
          <a:xfrm>
            <a:off x="7770526" y="1053365"/>
            <a:ext cx="9962973" cy="1308050"/>
          </a:xfrm>
          <a:prstGeom prst="rect">
            <a:avLst/>
          </a:prstGeom>
        </p:spPr>
        <p:txBody>
          <a:bodyPr lIns="0" tIns="0" rIns="0" bIns="0" rtlCol="0" anchor="t">
            <a:spAutoFit/>
          </a:bodyPr>
          <a:lstStyle/>
          <a:p>
            <a:pPr>
              <a:lnSpc>
                <a:spcPts val="5080"/>
              </a:lnSpc>
            </a:pPr>
            <a:r>
              <a:rPr lang="en-US" sz="4233" b="0" spc="423" dirty="0">
                <a:solidFill>
                  <a:srgbClr val="D9B93E"/>
                </a:solidFill>
                <a:latin typeface="Poppins Bold"/>
              </a:rPr>
              <a:t>MOST DIVERSE GENERATION IN AMERICAN HISTORY</a:t>
            </a:r>
          </a:p>
        </p:txBody>
      </p:sp>
      <p:sp>
        <p:nvSpPr>
          <p:cNvPr id="7" name="TextBox 7"/>
          <p:cNvSpPr txBox="1"/>
          <p:nvPr/>
        </p:nvSpPr>
        <p:spPr>
          <a:xfrm>
            <a:off x="7770526" y="3216409"/>
            <a:ext cx="9530118" cy="654025"/>
          </a:xfrm>
          <a:prstGeom prst="rect">
            <a:avLst/>
          </a:prstGeom>
        </p:spPr>
        <p:txBody>
          <a:bodyPr lIns="0" tIns="0" rIns="0" bIns="0" rtlCol="0" anchor="t">
            <a:spAutoFit/>
          </a:bodyPr>
          <a:lstStyle/>
          <a:p>
            <a:pPr>
              <a:lnSpc>
                <a:spcPts val="5080"/>
              </a:lnSpc>
            </a:pPr>
            <a:r>
              <a:rPr lang="en-US" sz="4233" b="0" spc="423" dirty="0">
                <a:solidFill>
                  <a:srgbClr val="D9B93E"/>
                </a:solidFill>
                <a:latin typeface="Poppins Bold"/>
              </a:rPr>
              <a:t>MAJORITY IS NON-WHITE</a:t>
            </a:r>
          </a:p>
        </p:txBody>
      </p:sp>
      <p:sp>
        <p:nvSpPr>
          <p:cNvPr id="8" name="TextBox 8"/>
          <p:cNvSpPr txBox="1"/>
          <p:nvPr/>
        </p:nvSpPr>
        <p:spPr>
          <a:xfrm>
            <a:off x="7770526" y="4602729"/>
            <a:ext cx="10179401" cy="1962076"/>
          </a:xfrm>
          <a:prstGeom prst="rect">
            <a:avLst/>
          </a:prstGeom>
        </p:spPr>
        <p:txBody>
          <a:bodyPr lIns="0" tIns="0" rIns="0" bIns="0" rtlCol="0" anchor="t">
            <a:spAutoFit/>
          </a:bodyPr>
          <a:lstStyle/>
          <a:p>
            <a:pPr>
              <a:lnSpc>
                <a:spcPts val="5080"/>
              </a:lnSpc>
            </a:pPr>
            <a:r>
              <a:rPr lang="en-US" sz="4233" b="0" spc="423" dirty="0">
                <a:solidFill>
                  <a:srgbClr val="D9B93E"/>
                </a:solidFill>
                <a:latin typeface="Poppins Bold"/>
              </a:rPr>
              <a:t>GREW UP IN AN AGE OF HIGH LGBTQ+ VISIBILITY, LEGAL SAME-SEX MARRIAGE</a:t>
            </a:r>
          </a:p>
        </p:txBody>
      </p:sp>
      <p:sp>
        <p:nvSpPr>
          <p:cNvPr id="9" name="TextBox 9"/>
          <p:cNvSpPr txBox="1"/>
          <p:nvPr/>
        </p:nvSpPr>
        <p:spPr>
          <a:xfrm>
            <a:off x="7770526" y="8332236"/>
            <a:ext cx="10269579" cy="1962076"/>
          </a:xfrm>
          <a:prstGeom prst="rect">
            <a:avLst/>
          </a:prstGeom>
        </p:spPr>
        <p:txBody>
          <a:bodyPr lIns="0" tIns="0" rIns="0" bIns="0" rtlCol="0" anchor="t">
            <a:spAutoFit/>
          </a:bodyPr>
          <a:lstStyle/>
          <a:p>
            <a:pPr>
              <a:lnSpc>
                <a:spcPts val="5080"/>
              </a:lnSpc>
            </a:pPr>
            <a:r>
              <a:rPr lang="en-US" sz="4233" b="0" spc="423" dirty="0">
                <a:solidFill>
                  <a:srgbClr val="D9B93E"/>
                </a:solidFill>
                <a:latin typeface="Poppins Bold"/>
              </a:rPr>
              <a:t>EXPECT TO SEE DIVERSITY REFLECTED IN THEIR INSTITUTIONS</a:t>
            </a:r>
          </a:p>
        </p:txBody>
      </p:sp>
      <p:sp>
        <p:nvSpPr>
          <p:cNvPr id="10" name="TextBox 10"/>
          <p:cNvSpPr txBox="1"/>
          <p:nvPr/>
        </p:nvSpPr>
        <p:spPr>
          <a:xfrm>
            <a:off x="1028700" y="1028700"/>
            <a:ext cx="5871134" cy="1086445"/>
          </a:xfrm>
          <a:prstGeom prst="rect">
            <a:avLst/>
          </a:prstGeom>
        </p:spPr>
        <p:txBody>
          <a:bodyPr lIns="0" tIns="0" rIns="0" bIns="0" rtlCol="0" anchor="t">
            <a:spAutoFit/>
          </a:bodyPr>
          <a:lstStyle/>
          <a:p>
            <a:pPr>
              <a:lnSpc>
                <a:spcPts val="8640"/>
              </a:lnSpc>
            </a:pPr>
            <a:r>
              <a:rPr lang="en-US" sz="7200" b="0" i="0">
                <a:solidFill>
                  <a:srgbClr val="050707"/>
                </a:solidFill>
                <a:latin typeface="Poppins Medium"/>
              </a:rPr>
              <a:t>Diversity</a:t>
            </a:r>
          </a:p>
        </p:txBody>
      </p:sp>
      <p:grpSp>
        <p:nvGrpSpPr>
          <p:cNvPr id="11" name="Group 11"/>
          <p:cNvGrpSpPr/>
          <p:nvPr/>
        </p:nvGrpSpPr>
        <p:grpSpPr>
          <a:xfrm>
            <a:off x="-1376239" y="6726327"/>
            <a:ext cx="6088178" cy="4665437"/>
            <a:chOff x="0" y="0"/>
            <a:chExt cx="8117571" cy="6220582"/>
          </a:xfrm>
        </p:grpSpPr>
        <p:grpSp>
          <p:nvGrpSpPr>
            <p:cNvPr id="12" name="Group 12"/>
            <p:cNvGrpSpPr/>
            <p:nvPr/>
          </p:nvGrpSpPr>
          <p:grpSpPr>
            <a:xfrm rot="5400000">
              <a:off x="0" y="0"/>
              <a:ext cx="6220582" cy="622058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B93E"/>
              </a:solidFill>
            </p:spPr>
          </p:sp>
        </p:grpSp>
        <p:sp>
          <p:nvSpPr>
            <p:cNvPr id="14" name="AutoShape 14"/>
            <p:cNvSpPr/>
            <p:nvPr/>
          </p:nvSpPr>
          <p:spPr>
            <a:xfrm rot="5400000">
              <a:off x="5325049" y="1257500"/>
              <a:ext cx="96294" cy="4333223"/>
            </a:xfrm>
            <a:prstGeom prst="rect">
              <a:avLst/>
            </a:prstGeom>
            <a:solidFill>
              <a:srgbClr val="050707"/>
            </a:solidFill>
          </p:spPr>
        </p:sp>
        <p:sp>
          <p:nvSpPr>
            <p:cNvPr id="15" name="AutoShape 15"/>
            <p:cNvSpPr/>
            <p:nvPr/>
          </p:nvSpPr>
          <p:spPr>
            <a:xfrm rot="5400000">
              <a:off x="5902813" y="1738969"/>
              <a:ext cx="96294" cy="4333223"/>
            </a:xfrm>
            <a:prstGeom prst="rect">
              <a:avLst/>
            </a:prstGeom>
            <a:solidFill>
              <a:srgbClr val="050707"/>
            </a:solidFill>
          </p:spPr>
        </p:sp>
      </p:grpSp>
      <p:pic>
        <p:nvPicPr>
          <p:cNvPr id="16" name="Picture 16"/>
          <p:cNvPicPr>
            <a:picLocks noChangeAspect="1"/>
          </p:cNvPicPr>
          <p:nvPr/>
        </p:nvPicPr>
        <p:blipFill>
          <a:blip r:embed="rId2"/>
          <a:srcRect/>
          <a:stretch>
            <a:fillRect/>
          </a:stretch>
        </p:blipFill>
        <p:spPr>
          <a:xfrm>
            <a:off x="6255925" y="6886200"/>
            <a:ext cx="952500" cy="952500"/>
          </a:xfrm>
          <a:prstGeom prst="rect">
            <a:avLst/>
          </a:prstGeom>
        </p:spPr>
      </p:pic>
      <p:sp>
        <p:nvSpPr>
          <p:cNvPr id="17" name="TextBox 17"/>
          <p:cNvSpPr txBox="1"/>
          <p:nvPr/>
        </p:nvSpPr>
        <p:spPr>
          <a:xfrm>
            <a:off x="7770526" y="7072133"/>
            <a:ext cx="10711464" cy="624655"/>
          </a:xfrm>
          <a:prstGeom prst="rect">
            <a:avLst/>
          </a:prstGeom>
        </p:spPr>
        <p:txBody>
          <a:bodyPr lIns="0" tIns="0" rIns="0" bIns="0" rtlCol="0" anchor="t">
            <a:spAutoFit/>
          </a:bodyPr>
          <a:lstStyle/>
          <a:p>
            <a:pPr>
              <a:lnSpc>
                <a:spcPts val="4920"/>
              </a:lnSpc>
            </a:pPr>
            <a:r>
              <a:rPr lang="en-US" sz="4100" b="0" spc="410" dirty="0">
                <a:solidFill>
                  <a:srgbClr val="D9B93E"/>
                </a:solidFill>
                <a:latin typeface="Poppins Bold"/>
              </a:rPr>
              <a:t>EMERGING SELF-IDENTITY LABELS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507</Words>
  <Application>Microsoft Office PowerPoint</Application>
  <PresentationFormat>Custom</PresentationFormat>
  <Paragraphs>117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Poppins Medium</vt:lpstr>
      <vt:lpstr>Poppins Light</vt:lpstr>
      <vt:lpstr>Poppins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Email Marketing</dc:title>
  <dc:creator>Sonia Bautista</dc:creator>
  <cp:lastModifiedBy>Sonia Bautista</cp:lastModifiedBy>
  <cp:revision>3</cp:revision>
  <dcterms:created xsi:type="dcterms:W3CDTF">2006-08-16T00:00:00Z</dcterms:created>
  <dcterms:modified xsi:type="dcterms:W3CDTF">2019-05-07T22:58:41Z</dcterms:modified>
  <dc:identifier>DADX6Ija5O8</dc:identifier>
</cp:coreProperties>
</file>